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9"/>
  </p:notesMasterIdLst>
  <p:sldIdLst>
    <p:sldId id="256" r:id="rId2"/>
    <p:sldId id="257" r:id="rId3"/>
    <p:sldId id="258" r:id="rId4"/>
    <p:sldId id="259" r:id="rId5"/>
    <p:sldId id="287" r:id="rId6"/>
    <p:sldId id="266" r:id="rId7"/>
    <p:sldId id="260" r:id="rId8"/>
    <p:sldId id="298" r:id="rId9"/>
    <p:sldId id="305" r:id="rId10"/>
    <p:sldId id="307" r:id="rId11"/>
    <p:sldId id="308" r:id="rId12"/>
    <p:sldId id="330" r:id="rId13"/>
    <p:sldId id="315" r:id="rId14"/>
    <p:sldId id="297" r:id="rId15"/>
    <p:sldId id="284" r:id="rId16"/>
    <p:sldId id="262" r:id="rId17"/>
    <p:sldId id="333" r:id="rId18"/>
    <p:sldId id="334" r:id="rId19"/>
    <p:sldId id="288" r:id="rId20"/>
    <p:sldId id="289" r:id="rId21"/>
    <p:sldId id="351" r:id="rId22"/>
    <p:sldId id="335" r:id="rId23"/>
    <p:sldId id="338" r:id="rId24"/>
    <p:sldId id="340" r:id="rId25"/>
    <p:sldId id="342" r:id="rId26"/>
    <p:sldId id="341" r:id="rId27"/>
    <p:sldId id="353" r:id="rId28"/>
    <p:sldId id="310" r:id="rId29"/>
    <p:sldId id="344" r:id="rId30"/>
    <p:sldId id="345" r:id="rId31"/>
    <p:sldId id="264" r:id="rId32"/>
    <p:sldId id="267" r:id="rId33"/>
    <p:sldId id="346" r:id="rId34"/>
    <p:sldId id="347" r:id="rId35"/>
    <p:sldId id="348" r:id="rId36"/>
    <p:sldId id="349" r:id="rId37"/>
    <p:sldId id="294" r:id="rId38"/>
    <p:sldId id="292" r:id="rId39"/>
    <p:sldId id="311" r:id="rId40"/>
    <p:sldId id="293" r:id="rId41"/>
    <p:sldId id="295" r:id="rId42"/>
    <p:sldId id="296" r:id="rId43"/>
    <p:sldId id="270" r:id="rId44"/>
    <p:sldId id="271" r:id="rId45"/>
    <p:sldId id="300" r:id="rId46"/>
    <p:sldId id="304" r:id="rId47"/>
    <p:sldId id="320" r:id="rId48"/>
    <p:sldId id="272" r:id="rId49"/>
    <p:sldId id="273" r:id="rId50"/>
    <p:sldId id="321" r:id="rId51"/>
    <p:sldId id="322" r:id="rId52"/>
    <p:sldId id="323" r:id="rId53"/>
    <p:sldId id="274" r:id="rId54"/>
    <p:sldId id="275" r:id="rId55"/>
    <p:sldId id="279" r:id="rId56"/>
    <p:sldId id="280" r:id="rId57"/>
    <p:sldId id="277" r:id="rId58"/>
    <p:sldId id="325" r:id="rId59"/>
    <p:sldId id="326" r:id="rId60"/>
    <p:sldId id="327" r:id="rId61"/>
    <p:sldId id="328" r:id="rId62"/>
    <p:sldId id="281" r:id="rId63"/>
    <p:sldId id="282" r:id="rId64"/>
    <p:sldId id="283" r:id="rId65"/>
    <p:sldId id="312" r:id="rId66"/>
    <p:sldId id="313" r:id="rId67"/>
    <p:sldId id="350"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60" autoAdjust="0"/>
  </p:normalViewPr>
  <p:slideViewPr>
    <p:cSldViewPr>
      <p:cViewPr>
        <p:scale>
          <a:sx n="70" d="100"/>
          <a:sy n="70" d="100"/>
        </p:scale>
        <p:origin x="-1392" y="-48"/>
      </p:cViewPr>
      <p:guideLst>
        <p:guide orient="horz" pos="2160"/>
        <p:guide pos="2880"/>
      </p:guideLst>
    </p:cSldViewPr>
  </p:slideViewPr>
  <p:outlineViewPr>
    <p:cViewPr>
      <p:scale>
        <a:sx n="33" d="100"/>
        <a:sy n="33" d="100"/>
      </p:scale>
      <p:origin x="264" y="381036"/>
    </p:cViewPr>
  </p:outlineViewPr>
  <p:notesTextViewPr>
    <p:cViewPr>
      <p:scale>
        <a:sx n="100" d="100"/>
        <a:sy n="100" d="100"/>
      </p:scale>
      <p:origin x="0" y="0"/>
    </p:cViewPr>
  </p:notesTextViewPr>
  <p:sorterViewPr>
    <p:cViewPr>
      <p:scale>
        <a:sx n="100" d="100"/>
        <a:sy n="100" d="100"/>
      </p:scale>
      <p:origin x="0" y="517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Toft\Documents\Burtless%20Whi%20Toft%20April%20July%202012\Figure%201%20August%2024%202012\Figure%201%20August%2024%20201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Toft\Documents\Burtless%20Whi%20Toft%20April%20July%202012\Figure%201%20August%2024%202012\Figure%201%20August%2024%202012.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manualLayout>
          <c:layoutTarget val="inner"/>
          <c:xMode val="edge"/>
          <c:yMode val="edge"/>
          <c:x val="6.1561651830031199E-2"/>
          <c:y val="0.10329341317365297"/>
          <c:w val="0.839340570072861"/>
          <c:h val="0.74101796407185627"/>
        </c:manualLayout>
      </c:layout>
      <c:barChart>
        <c:barDir val="bar"/>
        <c:grouping val="clustered"/>
        <c:ser>
          <c:idx val="2"/>
          <c:order val="2"/>
          <c:tx>
            <c:strRef>
              <c:f>'August 24 2012'!$C$8:$C$23</c:f>
              <c:strCache>
                <c:ptCount val="1"/>
                <c:pt idx="0">
                  <c:v>Denmark Finland Sweden Austria Belgium France Germany Luxembourg Netherlands Greece Italy Portugal Spain Ireland United Kingdom United States</c:v>
                </c:pt>
              </c:strCache>
            </c:strRef>
          </c:tx>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2012'!$F$8:$F$23</c:f>
              <c:numCache>
                <c:formatCode>General</c:formatCode>
                <c:ptCount val="16"/>
              </c:numCache>
            </c:numRef>
          </c:val>
        </c:ser>
        <c:ser>
          <c:idx val="3"/>
          <c:order val="3"/>
          <c:tx>
            <c:v>2011</c:v>
          </c:tx>
          <c:spPr>
            <a:solidFill>
              <a:srgbClr val="FF0000"/>
            </a:solidFill>
          </c:spPr>
          <c:dLbls>
            <c:numFmt formatCode=";0;" sourceLinked="0"/>
            <c:spPr>
              <a:noFill/>
              <a:ln w="25400">
                <a:noFill/>
              </a:ln>
            </c:spPr>
            <c:txPr>
              <a:bodyPr/>
              <a:lstStyle/>
              <a:p>
                <a:pPr>
                  <a:defRPr lang="de-DE" sz="1100" b="0" i="0" u="none" strike="noStrike" baseline="0">
                    <a:solidFill>
                      <a:srgbClr val="000000"/>
                    </a:solidFill>
                    <a:latin typeface="Calibri"/>
                    <a:ea typeface="Calibri"/>
                    <a:cs typeface="Calibri"/>
                  </a:defRPr>
                </a:pPr>
                <a:endParaRPr lang="de-DE"/>
              </a:p>
            </c:txPr>
            <c:showVal val="1"/>
          </c:dLbls>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2012'!$G$8:$G$23</c:f>
              <c:numCache>
                <c:formatCode>General</c:formatCode>
                <c:ptCount val="16"/>
                <c:pt idx="0">
                  <c:v>-67</c:v>
                </c:pt>
                <c:pt idx="1">
                  <c:v>-65</c:v>
                </c:pt>
                <c:pt idx="2">
                  <c:v>-65</c:v>
                </c:pt>
                <c:pt idx="3">
                  <c:v>-65</c:v>
                </c:pt>
                <c:pt idx="4">
                  <c:v>-65</c:v>
                </c:pt>
                <c:pt idx="5">
                  <c:v>-67</c:v>
                </c:pt>
                <c:pt idx="6">
                  <c:v>-67</c:v>
                </c:pt>
                <c:pt idx="7">
                  <c:v>-65</c:v>
                </c:pt>
                <c:pt idx="8">
                  <c:v>-67</c:v>
                </c:pt>
                <c:pt idx="9">
                  <c:v>-65</c:v>
                </c:pt>
                <c:pt idx="10">
                  <c:v>-67</c:v>
                </c:pt>
                <c:pt idx="11">
                  <c:v>-65</c:v>
                </c:pt>
                <c:pt idx="12">
                  <c:v>-67</c:v>
                </c:pt>
                <c:pt idx="13">
                  <c:v>-68</c:v>
                </c:pt>
                <c:pt idx="14">
                  <c:v>-68</c:v>
                </c:pt>
                <c:pt idx="15">
                  <c:v>-67</c:v>
                </c:pt>
              </c:numCache>
            </c:numRef>
          </c:val>
        </c:ser>
        <c:ser>
          <c:idx val="4"/>
          <c:order val="4"/>
          <c:tx>
            <c:v>2002</c:v>
          </c:tx>
          <c:spPr>
            <a:solidFill>
              <a:srgbClr val="0000FF"/>
            </a:solidFill>
            <a:ln w="25400">
              <a:noFill/>
            </a:ln>
          </c:spPr>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2012'!$H$8:$H$23</c:f>
              <c:numCache>
                <c:formatCode>General</c:formatCode>
                <c:ptCount val="16"/>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numCache>
            </c:numRef>
          </c:val>
        </c:ser>
        <c:overlap val="100"/>
        <c:axId val="50691456"/>
        <c:axId val="50717824"/>
      </c:barChart>
      <c:barChart>
        <c:barDir val="bar"/>
        <c:grouping val="clustered"/>
        <c:ser>
          <c:idx val="0"/>
          <c:order val="0"/>
          <c:tx>
            <c:v>early Age 2002</c:v>
          </c:tx>
          <c:spPr>
            <a:solidFill>
              <a:srgbClr val="FF0000"/>
            </a:solidFill>
          </c:spPr>
          <c:dLbls>
            <c:dLbl>
              <c:idx val="8"/>
              <c:delete val="1"/>
            </c:dLbl>
            <c:dLbl>
              <c:idx val="13"/>
              <c:delete val="1"/>
            </c:dLbl>
            <c:dLbl>
              <c:idx val="14"/>
              <c:delete val="1"/>
            </c:dLbl>
            <c:spPr>
              <a:noFill/>
              <a:ln w="25400">
                <a:noFill/>
              </a:ln>
            </c:spPr>
            <c:txPr>
              <a:bodyPr/>
              <a:lstStyle/>
              <a:p>
                <a:pPr>
                  <a:defRPr lang="de-DE" sz="1100" b="0" i="0" u="none" strike="noStrike" baseline="0">
                    <a:solidFill>
                      <a:srgbClr val="000000"/>
                    </a:solidFill>
                    <a:latin typeface="Calibri"/>
                    <a:ea typeface="Calibri"/>
                    <a:cs typeface="Calibri"/>
                  </a:defRPr>
                </a:pPr>
                <a:endParaRPr lang="de-DE"/>
              </a:p>
            </c:txPr>
            <c:showVal val="1"/>
          </c:dLbls>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2012'!$D$8:$D$23</c:f>
              <c:numCache>
                <c:formatCode>General</c:formatCode>
                <c:ptCount val="16"/>
                <c:pt idx="0">
                  <c:v>62</c:v>
                </c:pt>
                <c:pt idx="1">
                  <c:v>62</c:v>
                </c:pt>
                <c:pt idx="2">
                  <c:v>61</c:v>
                </c:pt>
                <c:pt idx="3">
                  <c:v>62</c:v>
                </c:pt>
                <c:pt idx="4">
                  <c:v>62</c:v>
                </c:pt>
                <c:pt idx="5">
                  <c:v>62</c:v>
                </c:pt>
                <c:pt idx="6">
                  <c:v>63</c:v>
                </c:pt>
                <c:pt idx="7">
                  <c:v>60</c:v>
                </c:pt>
                <c:pt idx="8">
                  <c:v>40</c:v>
                </c:pt>
                <c:pt idx="9">
                  <c:v>60</c:v>
                </c:pt>
                <c:pt idx="10">
                  <c:v>63</c:v>
                </c:pt>
                <c:pt idx="11">
                  <c:v>55</c:v>
                </c:pt>
                <c:pt idx="12">
                  <c:v>63</c:v>
                </c:pt>
                <c:pt idx="13">
                  <c:v>40</c:v>
                </c:pt>
                <c:pt idx="14">
                  <c:v>40</c:v>
                </c:pt>
                <c:pt idx="15">
                  <c:v>62</c:v>
                </c:pt>
              </c:numCache>
            </c:numRef>
          </c:val>
        </c:ser>
        <c:ser>
          <c:idx val="1"/>
          <c:order val="1"/>
          <c:tx>
            <c:v>early Age 2002</c:v>
          </c:tx>
          <c:spPr>
            <a:solidFill>
              <a:srgbClr val="0000FF"/>
            </a:solidFill>
            <a:ln w="3175">
              <a:solidFill>
                <a:srgbClr val="FFFFFF"/>
              </a:solidFill>
              <a:prstDash val="solid"/>
            </a:ln>
          </c:spPr>
          <c:dLbls>
            <c:dLbl>
              <c:idx val="0"/>
              <c:layout>
                <c:manualLayout>
                  <c:x val="-0.35387181049627031"/>
                  <c:y val="7.7152781052069888E-4"/>
                </c:manualLayout>
              </c:layout>
              <c:dLblPos val="outEnd"/>
              <c:showCatName val="1"/>
            </c:dLbl>
            <c:dLbl>
              <c:idx val="1"/>
              <c:layout>
                <c:manualLayout>
                  <c:x val="-0.34195990518936947"/>
                  <c:y val="6.6660380027347222E-3"/>
                </c:manualLayout>
              </c:layout>
              <c:dLblPos val="outEnd"/>
              <c:showCatName val="1"/>
            </c:dLbl>
            <c:dLbl>
              <c:idx val="2"/>
              <c:layout>
                <c:manualLayout>
                  <c:x val="-0.35264113760288412"/>
                  <c:y val="3.578355100822004E-3"/>
                </c:manualLayout>
              </c:layout>
              <c:dLblPos val="outEnd"/>
              <c:showCatName val="1"/>
            </c:dLbl>
            <c:dLbl>
              <c:idx val="3"/>
              <c:layout>
                <c:manualLayout>
                  <c:x val="-0.35504417716210895"/>
                  <c:y val="3.4848413409401878E-3"/>
                </c:manualLayout>
              </c:layout>
              <c:dLblPos val="outEnd"/>
              <c:showCatName val="1"/>
            </c:dLbl>
            <c:dLbl>
              <c:idx val="4"/>
              <c:layout>
                <c:manualLayout>
                  <c:x val="-0.3490469922764568"/>
                  <c:y val="6.3853395571062893E-3"/>
                </c:manualLayout>
              </c:layout>
              <c:dLblPos val="outEnd"/>
              <c:showCatName val="1"/>
            </c:dLbl>
            <c:dLbl>
              <c:idx val="5"/>
              <c:layout>
                <c:manualLayout>
                  <c:x val="-0.34266045705879628"/>
                  <c:y val="6.291668631241509E-3"/>
                </c:manualLayout>
              </c:layout>
              <c:dLblPos val="outEnd"/>
              <c:showCatName val="1"/>
            </c:dLbl>
            <c:dLbl>
              <c:idx val="6"/>
              <c:layout>
                <c:manualLayout>
                  <c:x val="-0.35865768994004676"/>
                  <c:y val="6.1981548713596684E-3"/>
                </c:manualLayout>
              </c:layout>
              <c:dLblPos val="outEnd"/>
              <c:showCatName val="1"/>
            </c:dLbl>
            <c:dLbl>
              <c:idx val="7"/>
              <c:layout>
                <c:manualLayout>
                  <c:x val="-0.34241827232304295"/>
                  <c:y val="3.1106291354299235E-3"/>
                </c:manualLayout>
              </c:layout>
              <c:dLblPos val="outEnd"/>
              <c:showCatName val="1"/>
            </c:dLbl>
            <c:dLbl>
              <c:idx val="8"/>
              <c:layout>
                <c:manualLayout>
                  <c:x val="0.12199707031786608"/>
                  <c:y val="3.0169582095651098E-3"/>
                </c:manualLayout>
              </c:layout>
              <c:dLblPos val="outEnd"/>
              <c:showCatName val="1"/>
            </c:dLbl>
            <c:dLbl>
              <c:idx val="9"/>
              <c:layout>
                <c:manualLayout>
                  <c:x val="-0.32749347465383238"/>
                  <c:y val="2.9234444496832952E-3"/>
                </c:manualLayout>
              </c:layout>
              <c:dLblPos val="outEnd"/>
              <c:showCatName val="1"/>
            </c:dLbl>
            <c:dLbl>
              <c:idx val="10"/>
              <c:layout>
                <c:manualLayout>
                  <c:x val="-0.32247034788925433"/>
                  <c:y val="4.3269366778253444E-3"/>
                </c:manualLayout>
              </c:layout>
              <c:dLblPos val="outEnd"/>
              <c:showCatName val="1"/>
            </c:dLbl>
            <c:dLbl>
              <c:idx val="11"/>
              <c:layout>
                <c:manualLayout>
                  <c:x val="-0.32282754007886577"/>
                  <c:y val="5.7302717399845739E-3"/>
                </c:manualLayout>
              </c:layout>
              <c:dLblPos val="outEnd"/>
              <c:showCatName val="1"/>
            </c:dLbl>
            <c:dLbl>
              <c:idx val="12"/>
              <c:layout>
                <c:manualLayout>
                  <c:x val="-0.32608822682890165"/>
                  <c:y val="3.5146406876476778E-3"/>
                </c:manualLayout>
              </c:layout>
              <c:dLblPos val="outEnd"/>
              <c:showCatName val="1"/>
            </c:dLbl>
            <c:dLbl>
              <c:idx val="13"/>
              <c:layout>
                <c:manualLayout>
                  <c:x val="0.13889558155939494"/>
                  <c:y val="-2.9456338627408584E-3"/>
                </c:manualLayout>
              </c:layout>
              <c:dLblPos val="outEnd"/>
              <c:showCatName val="1"/>
            </c:dLbl>
            <c:dLbl>
              <c:idx val="14"/>
              <c:layout>
                <c:manualLayout>
                  <c:x val="0.10698200781343006"/>
                  <c:y val="3.8204505230601512E-3"/>
                </c:manualLayout>
              </c:layout>
              <c:dLblPos val="outEnd"/>
              <c:showCatName val="1"/>
            </c:dLbl>
            <c:dLbl>
              <c:idx val="15"/>
              <c:layout>
                <c:manualLayout>
                  <c:x val="-0.38269582925982815"/>
                  <c:y val="7.9714430430852957E-3"/>
                </c:manualLayout>
              </c:layout>
              <c:dLblPos val="outEnd"/>
              <c:showCatName val="1"/>
            </c:dLbl>
            <c:spPr>
              <a:noFill/>
              <a:ln w="25400">
                <a:noFill/>
              </a:ln>
            </c:spPr>
            <c:txPr>
              <a:bodyPr/>
              <a:lstStyle/>
              <a:p>
                <a:pPr>
                  <a:defRPr lang="de-DE" sz="1100" b="0" i="0" u="none" strike="noStrike" baseline="0">
                    <a:solidFill>
                      <a:srgbClr val="000000"/>
                    </a:solidFill>
                    <a:latin typeface="Calibri"/>
                    <a:ea typeface="Calibri"/>
                    <a:cs typeface="Calibri"/>
                  </a:defRPr>
                </a:pPr>
                <a:endParaRPr lang="de-DE"/>
              </a:p>
            </c:txPr>
            <c:dLblPos val="ctr"/>
            <c:showCatName val="1"/>
          </c:dLbls>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2012'!$E$8:$E$23</c:f>
              <c:numCache>
                <c:formatCode>General</c:formatCode>
                <c:ptCount val="16"/>
                <c:pt idx="0">
                  <c:v>60</c:v>
                </c:pt>
                <c:pt idx="1">
                  <c:v>60</c:v>
                </c:pt>
                <c:pt idx="2">
                  <c:v>61</c:v>
                </c:pt>
                <c:pt idx="3">
                  <c:v>62</c:v>
                </c:pt>
                <c:pt idx="4">
                  <c:v>60</c:v>
                </c:pt>
                <c:pt idx="5">
                  <c:v>60</c:v>
                </c:pt>
                <c:pt idx="6">
                  <c:v>62</c:v>
                </c:pt>
                <c:pt idx="7">
                  <c:v>57</c:v>
                </c:pt>
                <c:pt idx="8">
                  <c:v>40</c:v>
                </c:pt>
                <c:pt idx="9">
                  <c:v>57</c:v>
                </c:pt>
                <c:pt idx="10">
                  <c:v>60</c:v>
                </c:pt>
                <c:pt idx="11">
                  <c:v>55</c:v>
                </c:pt>
                <c:pt idx="12">
                  <c:v>60</c:v>
                </c:pt>
                <c:pt idx="13">
                  <c:v>40</c:v>
                </c:pt>
                <c:pt idx="14">
                  <c:v>40</c:v>
                </c:pt>
                <c:pt idx="15">
                  <c:v>62</c:v>
                </c:pt>
              </c:numCache>
            </c:numRef>
          </c:val>
        </c:ser>
        <c:overlap val="100"/>
        <c:axId val="50719744"/>
        <c:axId val="50602752"/>
      </c:barChart>
      <c:catAx>
        <c:axId val="50691456"/>
        <c:scaling>
          <c:orientation val="maxMin"/>
        </c:scaling>
        <c:axPos val="r"/>
        <c:tickLblPos val="none"/>
        <c:spPr>
          <a:ln w="3175">
            <a:solidFill>
              <a:srgbClr val="FFFFFF"/>
            </a:solidFill>
            <a:prstDash val="solid"/>
          </a:ln>
        </c:spPr>
        <c:txPr>
          <a:bodyPr/>
          <a:lstStyle/>
          <a:p>
            <a:pPr>
              <a:defRPr lang="de-DE"/>
            </a:pPr>
            <a:endParaRPr lang="de-DE"/>
          </a:p>
        </c:txPr>
        <c:crossAx val="50717824"/>
        <c:crossesAt val="-40"/>
        <c:auto val="1"/>
        <c:lblAlgn val="ctr"/>
        <c:lblOffset val="100"/>
      </c:catAx>
      <c:valAx>
        <c:axId val="50717824"/>
        <c:scaling>
          <c:orientation val="maxMin"/>
          <c:max val="80"/>
          <c:min val="-80"/>
        </c:scaling>
        <c:axPos val="b"/>
        <c:title>
          <c:tx>
            <c:rich>
              <a:bodyPr/>
              <a:lstStyle/>
              <a:p>
                <a:pPr>
                  <a:defRPr lang="de-DE" sz="1100" b="0" i="0" u="none" strike="noStrike" baseline="0">
                    <a:solidFill>
                      <a:srgbClr val="000000"/>
                    </a:solidFill>
                    <a:latin typeface="Calibri"/>
                    <a:ea typeface="Calibri"/>
                    <a:cs typeface="Calibri"/>
                  </a:defRPr>
                </a:pPr>
                <a:r>
                  <a:rPr lang="en-US"/>
                  <a:t>Early Age</a:t>
                </a:r>
              </a:p>
            </c:rich>
          </c:tx>
          <c:layout>
            <c:manualLayout>
              <c:xMode val="edge"/>
              <c:yMode val="edge"/>
              <c:x val="0.17717743697423544"/>
              <c:y val="4.4910179640718709E-2"/>
            </c:manualLayout>
          </c:layout>
          <c:spPr>
            <a:noFill/>
            <a:ln w="25400">
              <a:noFill/>
            </a:ln>
          </c:spPr>
        </c:title>
        <c:numFmt formatCode="0;0" sourceLinked="0"/>
        <c:majorTickMark val="cross"/>
        <c:tickLblPos val="nextTo"/>
        <c:txPr>
          <a:bodyPr rot="0" vert="horz"/>
          <a:lstStyle/>
          <a:p>
            <a:pPr>
              <a:defRPr lang="de-DE" sz="1100" b="0" i="0" u="none" strike="noStrike" baseline="0">
                <a:solidFill>
                  <a:srgbClr val="000000"/>
                </a:solidFill>
                <a:latin typeface="Calibri"/>
                <a:ea typeface="Calibri"/>
                <a:cs typeface="Calibri"/>
              </a:defRPr>
            </a:pPr>
            <a:endParaRPr lang="de-DE"/>
          </a:p>
        </c:txPr>
        <c:crossAx val="50691456"/>
        <c:crosses val="max"/>
        <c:crossBetween val="between"/>
        <c:majorUnit val="20"/>
        <c:minorUnit val="5"/>
      </c:valAx>
      <c:catAx>
        <c:axId val="50719744"/>
        <c:scaling>
          <c:orientation val="maxMin"/>
        </c:scaling>
        <c:delete val="1"/>
        <c:axPos val="r"/>
        <c:tickLblPos val="none"/>
        <c:crossAx val="50602752"/>
        <c:crossesAt val="40"/>
        <c:auto val="1"/>
        <c:lblAlgn val="ctr"/>
        <c:lblOffset val="100"/>
      </c:catAx>
      <c:valAx>
        <c:axId val="50602752"/>
        <c:scaling>
          <c:orientation val="maxMin"/>
          <c:max val="80"/>
          <c:min val="-80"/>
        </c:scaling>
        <c:axPos val="t"/>
        <c:title>
          <c:tx>
            <c:rich>
              <a:bodyPr/>
              <a:lstStyle/>
              <a:p>
                <a:pPr>
                  <a:defRPr lang="de-DE" sz="1100" b="0" i="0" u="none" strike="noStrike" baseline="0">
                    <a:solidFill>
                      <a:srgbClr val="000000"/>
                    </a:solidFill>
                    <a:latin typeface="Calibri"/>
                    <a:ea typeface="Calibri"/>
                    <a:cs typeface="Calibri"/>
                  </a:defRPr>
                </a:pPr>
                <a:r>
                  <a:rPr lang="en-US"/>
                  <a:t>Normal Age</a:t>
                </a:r>
              </a:p>
            </c:rich>
          </c:tx>
          <c:layout>
            <c:manualLayout>
              <c:xMode val="edge"/>
              <c:yMode val="edge"/>
              <c:x val="0.68768869605254324"/>
              <c:y val="4.1916167664670663E-2"/>
            </c:manualLayout>
          </c:layout>
          <c:spPr>
            <a:noFill/>
            <a:ln w="25400">
              <a:noFill/>
            </a:ln>
          </c:spPr>
        </c:title>
        <c:numFmt formatCode="General" sourceLinked="1"/>
        <c:majorTickMark val="none"/>
        <c:tickLblPos val="none"/>
        <c:txPr>
          <a:bodyPr/>
          <a:lstStyle/>
          <a:p>
            <a:pPr>
              <a:defRPr lang="de-DE"/>
            </a:pPr>
            <a:endParaRPr lang="de-DE"/>
          </a:p>
        </c:txPr>
        <c:crossAx val="50719744"/>
        <c:crosses val="autoZero"/>
        <c:crossBetween val="between"/>
      </c:valAx>
    </c:plotArea>
    <c:legend>
      <c:legendPos val="b"/>
      <c:legendEntry>
        <c:idx val="0"/>
        <c:delete val="1"/>
      </c:legendEntry>
      <c:legendEntry>
        <c:idx val="3"/>
        <c:delete val="1"/>
      </c:legendEntry>
      <c:legendEntry>
        <c:idx val="4"/>
        <c:delete val="1"/>
      </c:legendEntry>
      <c:layout>
        <c:manualLayout>
          <c:xMode val="edge"/>
          <c:yMode val="edge"/>
          <c:x val="0.38288344430872995"/>
          <c:y val="0.92514970059880486"/>
          <c:w val="0.15165187402032021"/>
          <c:h val="3.8922155688622811E-2"/>
        </c:manualLayout>
      </c:layout>
      <c:spPr>
        <a:solidFill>
          <a:srgbClr val="FFFFFF"/>
        </a:solidFill>
        <a:ln w="3175">
          <a:solidFill>
            <a:srgbClr val="000000"/>
          </a:solidFill>
          <a:prstDash val="solid"/>
        </a:ln>
      </c:spPr>
      <c:txPr>
        <a:bodyPr/>
        <a:lstStyle/>
        <a:p>
          <a:pPr>
            <a:defRPr lang="de-DE" sz="1010" b="0" i="0" u="none" strike="noStrike" baseline="0">
              <a:solidFill>
                <a:srgbClr val="000000"/>
              </a:solidFill>
              <a:latin typeface="Calibri"/>
              <a:ea typeface="Calibri"/>
              <a:cs typeface="Calibri"/>
            </a:defRPr>
          </a:pPr>
          <a:endParaRPr lang="de-DE"/>
        </a:p>
      </c:txPr>
    </c:legend>
    <c:plotVisOnly val="1"/>
    <c:dispBlanksAs val="gap"/>
  </c:chart>
  <c:txPr>
    <a:bodyPr/>
    <a:lstStyle/>
    <a:p>
      <a:pPr>
        <a:defRPr sz="1100" b="0" i="0" u="none" strike="noStrike" baseline="0">
          <a:solidFill>
            <a:srgbClr val="000000"/>
          </a:solidFill>
          <a:latin typeface="Calibri"/>
          <a:ea typeface="Calibri"/>
          <a:cs typeface="Calibri"/>
        </a:defRPr>
      </a:pPr>
      <a:endParaRPr lang="de-DE"/>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plotArea>
      <c:layout>
        <c:manualLayout>
          <c:layoutTarget val="inner"/>
          <c:xMode val="edge"/>
          <c:yMode val="edge"/>
          <c:x val="6.1561651830031212E-2"/>
          <c:y val="0.10329341317365302"/>
          <c:w val="0.839340570072861"/>
          <c:h val="0.74101796407185627"/>
        </c:manualLayout>
      </c:layout>
      <c:barChart>
        <c:barDir val="bar"/>
        <c:grouping val="clustered"/>
        <c:ser>
          <c:idx val="2"/>
          <c:order val="2"/>
          <c:tx>
            <c:strRef>
              <c:f>'August 24 2012'!$C$8:$C$23</c:f>
              <c:strCache>
                <c:ptCount val="1"/>
                <c:pt idx="0">
                  <c:v>Denmark Finland Sweden Austria Belgium France Germany Luxembourg Netherlands Greece Italy Portugal Spain Ireland United Kingdom United States</c:v>
                </c:pt>
              </c:strCache>
            </c:strRef>
          </c:tx>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2012'!$F$8:$F$23</c:f>
              <c:numCache>
                <c:formatCode>General</c:formatCode>
                <c:ptCount val="16"/>
              </c:numCache>
            </c:numRef>
          </c:val>
        </c:ser>
        <c:ser>
          <c:idx val="3"/>
          <c:order val="3"/>
          <c:tx>
            <c:v>2011</c:v>
          </c:tx>
          <c:spPr>
            <a:solidFill>
              <a:srgbClr val="FF0000"/>
            </a:solidFill>
          </c:spPr>
          <c:dLbls>
            <c:numFmt formatCode=";0;" sourceLinked="0"/>
            <c:spPr>
              <a:noFill/>
              <a:ln w="25400">
                <a:noFill/>
              </a:ln>
            </c:spPr>
            <c:txPr>
              <a:bodyPr/>
              <a:lstStyle/>
              <a:p>
                <a:pPr>
                  <a:defRPr lang="de-DE" sz="1100" b="0" i="0" u="none" strike="noStrike" baseline="0">
                    <a:solidFill>
                      <a:srgbClr val="000000"/>
                    </a:solidFill>
                    <a:latin typeface="Calibri"/>
                    <a:ea typeface="Calibri"/>
                    <a:cs typeface="Calibri"/>
                  </a:defRPr>
                </a:pPr>
                <a:endParaRPr lang="de-DE"/>
              </a:p>
            </c:txPr>
            <c:showVal val="1"/>
          </c:dLbls>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2012'!$G$8:$G$23</c:f>
              <c:numCache>
                <c:formatCode>General</c:formatCode>
                <c:ptCount val="16"/>
                <c:pt idx="0">
                  <c:v>-67</c:v>
                </c:pt>
                <c:pt idx="1">
                  <c:v>-65</c:v>
                </c:pt>
                <c:pt idx="2">
                  <c:v>-65</c:v>
                </c:pt>
                <c:pt idx="3">
                  <c:v>-65</c:v>
                </c:pt>
                <c:pt idx="4">
                  <c:v>-65</c:v>
                </c:pt>
                <c:pt idx="5">
                  <c:v>-67</c:v>
                </c:pt>
                <c:pt idx="6">
                  <c:v>-67</c:v>
                </c:pt>
                <c:pt idx="7">
                  <c:v>-65</c:v>
                </c:pt>
                <c:pt idx="8">
                  <c:v>-67</c:v>
                </c:pt>
                <c:pt idx="9">
                  <c:v>-65</c:v>
                </c:pt>
                <c:pt idx="10">
                  <c:v>-67</c:v>
                </c:pt>
                <c:pt idx="11">
                  <c:v>-65</c:v>
                </c:pt>
                <c:pt idx="12">
                  <c:v>-67</c:v>
                </c:pt>
                <c:pt idx="13">
                  <c:v>-68</c:v>
                </c:pt>
                <c:pt idx="14">
                  <c:v>-68</c:v>
                </c:pt>
                <c:pt idx="15">
                  <c:v>-67</c:v>
                </c:pt>
              </c:numCache>
            </c:numRef>
          </c:val>
        </c:ser>
        <c:ser>
          <c:idx val="4"/>
          <c:order val="4"/>
          <c:tx>
            <c:v>2002</c:v>
          </c:tx>
          <c:spPr>
            <a:solidFill>
              <a:srgbClr val="0000FF"/>
            </a:solidFill>
            <a:ln w="25400">
              <a:noFill/>
            </a:ln>
          </c:spPr>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2012'!$H$8:$H$23</c:f>
              <c:numCache>
                <c:formatCode>General</c:formatCode>
                <c:ptCount val="16"/>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numCache>
            </c:numRef>
          </c:val>
        </c:ser>
        <c:overlap val="100"/>
        <c:axId val="50883584"/>
        <c:axId val="50901760"/>
      </c:barChart>
      <c:barChart>
        <c:barDir val="bar"/>
        <c:grouping val="clustered"/>
        <c:ser>
          <c:idx val="0"/>
          <c:order val="0"/>
          <c:tx>
            <c:v>early Age 2002</c:v>
          </c:tx>
          <c:spPr>
            <a:solidFill>
              <a:srgbClr val="FF0000"/>
            </a:solidFill>
          </c:spPr>
          <c:dLbls>
            <c:dLbl>
              <c:idx val="8"/>
              <c:delete val="1"/>
            </c:dLbl>
            <c:dLbl>
              <c:idx val="13"/>
              <c:delete val="1"/>
            </c:dLbl>
            <c:dLbl>
              <c:idx val="14"/>
              <c:delete val="1"/>
            </c:dLbl>
            <c:spPr>
              <a:noFill/>
              <a:ln w="25400">
                <a:noFill/>
              </a:ln>
            </c:spPr>
            <c:txPr>
              <a:bodyPr/>
              <a:lstStyle/>
              <a:p>
                <a:pPr>
                  <a:defRPr lang="de-DE" sz="1100" b="0" i="0" u="none" strike="noStrike" baseline="0">
                    <a:solidFill>
                      <a:srgbClr val="000000"/>
                    </a:solidFill>
                    <a:latin typeface="Calibri"/>
                    <a:ea typeface="Calibri"/>
                    <a:cs typeface="Calibri"/>
                  </a:defRPr>
                </a:pPr>
                <a:endParaRPr lang="de-DE"/>
              </a:p>
            </c:txPr>
            <c:showVal val="1"/>
          </c:dLbls>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2012'!$D$8:$D$23</c:f>
              <c:numCache>
                <c:formatCode>General</c:formatCode>
                <c:ptCount val="16"/>
                <c:pt idx="0">
                  <c:v>62</c:v>
                </c:pt>
                <c:pt idx="1">
                  <c:v>62</c:v>
                </c:pt>
                <c:pt idx="2">
                  <c:v>61</c:v>
                </c:pt>
                <c:pt idx="3">
                  <c:v>62</c:v>
                </c:pt>
                <c:pt idx="4">
                  <c:v>62</c:v>
                </c:pt>
                <c:pt idx="5">
                  <c:v>62</c:v>
                </c:pt>
                <c:pt idx="6">
                  <c:v>63</c:v>
                </c:pt>
                <c:pt idx="7">
                  <c:v>60</c:v>
                </c:pt>
                <c:pt idx="8">
                  <c:v>40</c:v>
                </c:pt>
                <c:pt idx="9">
                  <c:v>60</c:v>
                </c:pt>
                <c:pt idx="10">
                  <c:v>63</c:v>
                </c:pt>
                <c:pt idx="11">
                  <c:v>55</c:v>
                </c:pt>
                <c:pt idx="12">
                  <c:v>63</c:v>
                </c:pt>
                <c:pt idx="13">
                  <c:v>40</c:v>
                </c:pt>
                <c:pt idx="14">
                  <c:v>40</c:v>
                </c:pt>
                <c:pt idx="15">
                  <c:v>62</c:v>
                </c:pt>
              </c:numCache>
            </c:numRef>
          </c:val>
        </c:ser>
        <c:ser>
          <c:idx val="1"/>
          <c:order val="1"/>
          <c:tx>
            <c:v>early Age 2002</c:v>
          </c:tx>
          <c:spPr>
            <a:solidFill>
              <a:srgbClr val="0000FF"/>
            </a:solidFill>
            <a:ln w="3175">
              <a:solidFill>
                <a:srgbClr val="FFFFFF"/>
              </a:solidFill>
              <a:prstDash val="solid"/>
            </a:ln>
          </c:spPr>
          <c:dLbls>
            <c:dLbl>
              <c:idx val="0"/>
              <c:layout>
                <c:manualLayout>
                  <c:x val="-0.35387181049627031"/>
                  <c:y val="7.7152781052069899E-4"/>
                </c:manualLayout>
              </c:layout>
              <c:dLblPos val="outEnd"/>
              <c:showCatName val="1"/>
            </c:dLbl>
            <c:dLbl>
              <c:idx val="1"/>
              <c:layout>
                <c:manualLayout>
                  <c:x val="-0.34195990518936947"/>
                  <c:y val="6.6660380027347204E-3"/>
                </c:manualLayout>
              </c:layout>
              <c:dLblPos val="outEnd"/>
              <c:showCatName val="1"/>
            </c:dLbl>
            <c:dLbl>
              <c:idx val="2"/>
              <c:layout>
                <c:manualLayout>
                  <c:x val="-0.35264113760288412"/>
                  <c:y val="3.5783551008220049E-3"/>
                </c:manualLayout>
              </c:layout>
              <c:dLblPos val="outEnd"/>
              <c:showCatName val="1"/>
            </c:dLbl>
            <c:dLbl>
              <c:idx val="3"/>
              <c:layout>
                <c:manualLayout>
                  <c:x val="-0.35504417716210906"/>
                  <c:y val="3.4848413409401891E-3"/>
                </c:manualLayout>
              </c:layout>
              <c:dLblPos val="outEnd"/>
              <c:showCatName val="1"/>
            </c:dLbl>
            <c:dLbl>
              <c:idx val="4"/>
              <c:layout>
                <c:manualLayout>
                  <c:x val="-0.34904699227645664"/>
                  <c:y val="6.3853395571062885E-3"/>
                </c:manualLayout>
              </c:layout>
              <c:dLblPos val="outEnd"/>
              <c:showCatName val="1"/>
            </c:dLbl>
            <c:dLbl>
              <c:idx val="5"/>
              <c:layout>
                <c:manualLayout>
                  <c:x val="-0.34266045705879605"/>
                  <c:y val="6.291668631241509E-3"/>
                </c:manualLayout>
              </c:layout>
              <c:dLblPos val="outEnd"/>
              <c:showCatName val="1"/>
            </c:dLbl>
            <c:dLbl>
              <c:idx val="6"/>
              <c:layout>
                <c:manualLayout>
                  <c:x val="-0.35865768994004693"/>
                  <c:y val="6.1981548713596658E-3"/>
                </c:manualLayout>
              </c:layout>
              <c:dLblPos val="outEnd"/>
              <c:showCatName val="1"/>
            </c:dLbl>
            <c:dLbl>
              <c:idx val="7"/>
              <c:layout>
                <c:manualLayout>
                  <c:x val="-0.342418272323043"/>
                  <c:y val="3.1106291354299214E-3"/>
                </c:manualLayout>
              </c:layout>
              <c:dLblPos val="outEnd"/>
              <c:showCatName val="1"/>
            </c:dLbl>
            <c:dLbl>
              <c:idx val="8"/>
              <c:layout>
                <c:manualLayout>
                  <c:x val="0.12199707031786608"/>
                  <c:y val="3.0169582095651098E-3"/>
                </c:manualLayout>
              </c:layout>
              <c:dLblPos val="outEnd"/>
              <c:showCatName val="1"/>
            </c:dLbl>
            <c:dLbl>
              <c:idx val="9"/>
              <c:layout>
                <c:manualLayout>
                  <c:x val="-0.32749347465383238"/>
                  <c:y val="2.9234444496832944E-3"/>
                </c:manualLayout>
              </c:layout>
              <c:dLblPos val="outEnd"/>
              <c:showCatName val="1"/>
            </c:dLbl>
            <c:dLbl>
              <c:idx val="10"/>
              <c:layout>
                <c:manualLayout>
                  <c:x val="-0.32247034788925466"/>
                  <c:y val="4.326936677825341E-3"/>
                </c:manualLayout>
              </c:layout>
              <c:dLblPos val="outEnd"/>
              <c:showCatName val="1"/>
            </c:dLbl>
            <c:dLbl>
              <c:idx val="11"/>
              <c:layout>
                <c:manualLayout>
                  <c:x val="-0.32282754007886594"/>
                  <c:y val="5.7302717399845748E-3"/>
                </c:manualLayout>
              </c:layout>
              <c:dLblPos val="outEnd"/>
              <c:showCatName val="1"/>
            </c:dLbl>
            <c:dLbl>
              <c:idx val="12"/>
              <c:layout>
                <c:manualLayout>
                  <c:x val="-0.32608822682890187"/>
                  <c:y val="3.5146406876476752E-3"/>
                </c:manualLayout>
              </c:layout>
              <c:dLblPos val="outEnd"/>
              <c:showCatName val="1"/>
            </c:dLbl>
            <c:dLbl>
              <c:idx val="13"/>
              <c:layout>
                <c:manualLayout>
                  <c:x val="0.13889558155939499"/>
                  <c:y val="-2.9456338627408597E-3"/>
                </c:manualLayout>
              </c:layout>
              <c:dLblPos val="outEnd"/>
              <c:showCatName val="1"/>
            </c:dLbl>
            <c:dLbl>
              <c:idx val="14"/>
              <c:layout>
                <c:manualLayout>
                  <c:x val="0.10698200781343006"/>
                  <c:y val="3.8204505230601512E-3"/>
                </c:manualLayout>
              </c:layout>
              <c:dLblPos val="outEnd"/>
              <c:showCatName val="1"/>
            </c:dLbl>
            <c:dLbl>
              <c:idx val="15"/>
              <c:layout>
                <c:manualLayout>
                  <c:x val="-0.38269582925982837"/>
                  <c:y val="7.9714430430852957E-3"/>
                </c:manualLayout>
              </c:layout>
              <c:dLblPos val="outEnd"/>
              <c:showCatName val="1"/>
            </c:dLbl>
            <c:spPr>
              <a:noFill/>
              <a:ln w="25400">
                <a:noFill/>
              </a:ln>
            </c:spPr>
            <c:txPr>
              <a:bodyPr/>
              <a:lstStyle/>
              <a:p>
                <a:pPr>
                  <a:defRPr lang="de-DE" sz="1100" b="0" i="0" u="none" strike="noStrike" baseline="0">
                    <a:solidFill>
                      <a:srgbClr val="000000"/>
                    </a:solidFill>
                    <a:latin typeface="Calibri"/>
                    <a:ea typeface="Calibri"/>
                    <a:cs typeface="Calibri"/>
                  </a:defRPr>
                </a:pPr>
                <a:endParaRPr lang="de-DE"/>
              </a:p>
            </c:txPr>
            <c:dLblPos val="ctr"/>
            <c:showCatName val="1"/>
          </c:dLbls>
          <c:cat>
            <c:strRef>
              <c:f>'August 24 2012'!$C$8:$C$23</c:f>
              <c:strCache>
                <c:ptCount val="16"/>
                <c:pt idx="0">
                  <c:v>Denmark</c:v>
                </c:pt>
                <c:pt idx="1">
                  <c:v>Finland</c:v>
                </c:pt>
                <c:pt idx="2">
                  <c:v>Sweden</c:v>
                </c:pt>
                <c:pt idx="3">
                  <c:v>Austria</c:v>
                </c:pt>
                <c:pt idx="4">
                  <c:v>Belgium</c:v>
                </c:pt>
                <c:pt idx="5">
                  <c:v>France</c:v>
                </c:pt>
                <c:pt idx="6">
                  <c:v>Germany</c:v>
                </c:pt>
                <c:pt idx="7">
                  <c:v>Luxembourg</c:v>
                </c:pt>
                <c:pt idx="8">
                  <c:v>Netherlands</c:v>
                </c:pt>
                <c:pt idx="9">
                  <c:v>Greece</c:v>
                </c:pt>
                <c:pt idx="10">
                  <c:v>Italy</c:v>
                </c:pt>
                <c:pt idx="11">
                  <c:v>Portugal</c:v>
                </c:pt>
                <c:pt idx="12">
                  <c:v>Spain</c:v>
                </c:pt>
                <c:pt idx="13">
                  <c:v>Ireland</c:v>
                </c:pt>
                <c:pt idx="14">
                  <c:v>United Kingdom</c:v>
                </c:pt>
                <c:pt idx="15">
                  <c:v>United States</c:v>
                </c:pt>
              </c:strCache>
            </c:strRef>
          </c:cat>
          <c:val>
            <c:numRef>
              <c:f>'August 24 2012'!$E$8:$E$23</c:f>
              <c:numCache>
                <c:formatCode>General</c:formatCode>
                <c:ptCount val="16"/>
                <c:pt idx="0">
                  <c:v>60</c:v>
                </c:pt>
                <c:pt idx="1">
                  <c:v>60</c:v>
                </c:pt>
                <c:pt idx="2">
                  <c:v>61</c:v>
                </c:pt>
                <c:pt idx="3">
                  <c:v>62</c:v>
                </c:pt>
                <c:pt idx="4">
                  <c:v>60</c:v>
                </c:pt>
                <c:pt idx="5">
                  <c:v>60</c:v>
                </c:pt>
                <c:pt idx="6">
                  <c:v>62</c:v>
                </c:pt>
                <c:pt idx="7">
                  <c:v>57</c:v>
                </c:pt>
                <c:pt idx="8">
                  <c:v>40</c:v>
                </c:pt>
                <c:pt idx="9">
                  <c:v>57</c:v>
                </c:pt>
                <c:pt idx="10">
                  <c:v>60</c:v>
                </c:pt>
                <c:pt idx="11">
                  <c:v>55</c:v>
                </c:pt>
                <c:pt idx="12">
                  <c:v>60</c:v>
                </c:pt>
                <c:pt idx="13">
                  <c:v>40</c:v>
                </c:pt>
                <c:pt idx="14">
                  <c:v>40</c:v>
                </c:pt>
                <c:pt idx="15">
                  <c:v>62</c:v>
                </c:pt>
              </c:numCache>
            </c:numRef>
          </c:val>
        </c:ser>
        <c:overlap val="100"/>
        <c:axId val="50903680"/>
        <c:axId val="50917760"/>
      </c:barChart>
      <c:catAx>
        <c:axId val="50883584"/>
        <c:scaling>
          <c:orientation val="maxMin"/>
        </c:scaling>
        <c:axPos val="r"/>
        <c:tickLblPos val="none"/>
        <c:spPr>
          <a:ln w="3175">
            <a:solidFill>
              <a:srgbClr val="FFFFFF"/>
            </a:solidFill>
            <a:prstDash val="solid"/>
          </a:ln>
        </c:spPr>
        <c:txPr>
          <a:bodyPr/>
          <a:lstStyle/>
          <a:p>
            <a:pPr>
              <a:defRPr lang="de-DE"/>
            </a:pPr>
            <a:endParaRPr lang="de-DE"/>
          </a:p>
        </c:txPr>
        <c:crossAx val="50901760"/>
        <c:crossesAt val="-40"/>
        <c:auto val="1"/>
        <c:lblAlgn val="ctr"/>
        <c:lblOffset val="100"/>
      </c:catAx>
      <c:valAx>
        <c:axId val="50901760"/>
        <c:scaling>
          <c:orientation val="maxMin"/>
          <c:max val="80"/>
          <c:min val="-80"/>
        </c:scaling>
        <c:axPos val="b"/>
        <c:title>
          <c:tx>
            <c:rich>
              <a:bodyPr/>
              <a:lstStyle/>
              <a:p>
                <a:pPr>
                  <a:defRPr lang="de-DE" sz="1100" b="0" i="0" u="none" strike="noStrike" baseline="0">
                    <a:solidFill>
                      <a:srgbClr val="000000"/>
                    </a:solidFill>
                    <a:latin typeface="Calibri"/>
                    <a:ea typeface="Calibri"/>
                    <a:cs typeface="Calibri"/>
                  </a:defRPr>
                </a:pPr>
                <a:r>
                  <a:rPr lang="en-US"/>
                  <a:t>Early Age</a:t>
                </a:r>
              </a:p>
            </c:rich>
          </c:tx>
          <c:layout>
            <c:manualLayout>
              <c:xMode val="edge"/>
              <c:yMode val="edge"/>
              <c:x val="0.17717743697423544"/>
              <c:y val="4.4910179640718723E-2"/>
            </c:manualLayout>
          </c:layout>
          <c:spPr>
            <a:noFill/>
            <a:ln w="25400">
              <a:noFill/>
            </a:ln>
          </c:spPr>
        </c:title>
        <c:numFmt formatCode="0;0" sourceLinked="0"/>
        <c:majorTickMark val="cross"/>
        <c:tickLblPos val="nextTo"/>
        <c:txPr>
          <a:bodyPr rot="0" vert="horz"/>
          <a:lstStyle/>
          <a:p>
            <a:pPr>
              <a:defRPr lang="de-DE" sz="1100" b="0" i="0" u="none" strike="noStrike" baseline="0">
                <a:solidFill>
                  <a:srgbClr val="000000"/>
                </a:solidFill>
                <a:latin typeface="Calibri"/>
                <a:ea typeface="Calibri"/>
                <a:cs typeface="Calibri"/>
              </a:defRPr>
            </a:pPr>
            <a:endParaRPr lang="de-DE"/>
          </a:p>
        </c:txPr>
        <c:crossAx val="50883584"/>
        <c:crosses val="max"/>
        <c:crossBetween val="between"/>
        <c:majorUnit val="20"/>
        <c:minorUnit val="5"/>
      </c:valAx>
      <c:catAx>
        <c:axId val="50903680"/>
        <c:scaling>
          <c:orientation val="maxMin"/>
        </c:scaling>
        <c:delete val="1"/>
        <c:axPos val="r"/>
        <c:tickLblPos val="none"/>
        <c:crossAx val="50917760"/>
        <c:crossesAt val="40"/>
        <c:auto val="1"/>
        <c:lblAlgn val="ctr"/>
        <c:lblOffset val="100"/>
      </c:catAx>
      <c:valAx>
        <c:axId val="50917760"/>
        <c:scaling>
          <c:orientation val="maxMin"/>
          <c:max val="80"/>
          <c:min val="-80"/>
        </c:scaling>
        <c:axPos val="t"/>
        <c:title>
          <c:tx>
            <c:rich>
              <a:bodyPr/>
              <a:lstStyle/>
              <a:p>
                <a:pPr>
                  <a:defRPr lang="de-DE" sz="1100" b="0" i="0" u="none" strike="noStrike" baseline="0">
                    <a:solidFill>
                      <a:srgbClr val="000000"/>
                    </a:solidFill>
                    <a:latin typeface="Calibri"/>
                    <a:ea typeface="Calibri"/>
                    <a:cs typeface="Calibri"/>
                  </a:defRPr>
                </a:pPr>
                <a:r>
                  <a:rPr lang="en-US"/>
                  <a:t>Normal Age</a:t>
                </a:r>
              </a:p>
            </c:rich>
          </c:tx>
          <c:layout>
            <c:manualLayout>
              <c:xMode val="edge"/>
              <c:yMode val="edge"/>
              <c:x val="0.68768869605254301"/>
              <c:y val="4.1916167664670663E-2"/>
            </c:manualLayout>
          </c:layout>
          <c:spPr>
            <a:noFill/>
            <a:ln w="25400">
              <a:noFill/>
            </a:ln>
          </c:spPr>
        </c:title>
        <c:numFmt formatCode="General" sourceLinked="1"/>
        <c:majorTickMark val="none"/>
        <c:tickLblPos val="none"/>
        <c:txPr>
          <a:bodyPr/>
          <a:lstStyle/>
          <a:p>
            <a:pPr>
              <a:defRPr lang="de-DE"/>
            </a:pPr>
            <a:endParaRPr lang="de-DE"/>
          </a:p>
        </c:txPr>
        <c:crossAx val="50903680"/>
        <c:crosses val="autoZero"/>
        <c:crossBetween val="between"/>
      </c:valAx>
    </c:plotArea>
    <c:legend>
      <c:legendPos val="b"/>
      <c:legendEntry>
        <c:idx val="0"/>
        <c:delete val="1"/>
      </c:legendEntry>
      <c:legendEntry>
        <c:idx val="3"/>
        <c:delete val="1"/>
      </c:legendEntry>
      <c:legendEntry>
        <c:idx val="4"/>
        <c:delete val="1"/>
      </c:legendEntry>
      <c:layout>
        <c:manualLayout>
          <c:xMode val="edge"/>
          <c:yMode val="edge"/>
          <c:x val="0.38288344430873006"/>
          <c:y val="0.9251497005988053"/>
          <c:w val="0.15165187402032021"/>
          <c:h val="3.8922155688622791E-2"/>
        </c:manualLayout>
      </c:layout>
      <c:spPr>
        <a:solidFill>
          <a:srgbClr val="FFFFFF"/>
        </a:solidFill>
        <a:ln w="3175">
          <a:solidFill>
            <a:srgbClr val="000000"/>
          </a:solidFill>
          <a:prstDash val="solid"/>
        </a:ln>
      </c:spPr>
      <c:txPr>
        <a:bodyPr/>
        <a:lstStyle/>
        <a:p>
          <a:pPr>
            <a:defRPr lang="de-DE" sz="1010" b="0" i="0" u="none" strike="noStrike" baseline="0">
              <a:solidFill>
                <a:srgbClr val="000000"/>
              </a:solidFill>
              <a:latin typeface="Calibri"/>
              <a:ea typeface="Calibri"/>
              <a:cs typeface="Calibri"/>
            </a:defRPr>
          </a:pPr>
          <a:endParaRPr lang="de-DE"/>
        </a:p>
      </c:txPr>
    </c:legend>
    <c:plotVisOnly val="1"/>
    <c:dispBlanksAs val="gap"/>
  </c:chart>
  <c:txPr>
    <a:bodyPr/>
    <a:lstStyle/>
    <a:p>
      <a:pPr>
        <a:defRPr sz="1100" b="0" i="0" u="none" strike="noStrike" baseline="0">
          <a:solidFill>
            <a:srgbClr val="000000"/>
          </a:solidFill>
          <a:latin typeface="Calibri"/>
          <a:ea typeface="Calibri"/>
          <a:cs typeface="Calibri"/>
        </a:defRPr>
      </a:pPr>
      <a:endParaRPr lang="de-DE"/>
    </a:p>
  </c:tx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drawing1.xml><?xml version="1.0" encoding="utf-8"?>
<c:userShapes xmlns:c="http://schemas.openxmlformats.org/drawingml/2006/chart">
  <cdr:relSizeAnchor xmlns:cdr="http://schemas.openxmlformats.org/drawingml/2006/chartDrawing">
    <cdr:from>
      <cdr:x>0.27271</cdr:x>
      <cdr:y>0.11041</cdr:y>
    </cdr:from>
    <cdr:to>
      <cdr:x>0.27271</cdr:x>
      <cdr:y>0.83122</cdr:y>
    </cdr:to>
    <cdr:sp macro="" textlink="">
      <cdr:nvSpPr>
        <cdr:cNvPr id="99329" name="Line 1"/>
        <cdr:cNvSpPr>
          <a:spLocks xmlns:a="http://schemas.openxmlformats.org/drawingml/2006/main" noChangeShapeType="1"/>
        </cdr:cNvSpPr>
      </cdr:nvSpPr>
      <cdr:spPr bwMode="auto">
        <a:xfrm xmlns:a="http://schemas.openxmlformats.org/drawingml/2006/main" flipH="1">
          <a:off x="1735746" y="706744"/>
          <a:ext cx="0" cy="4593176"/>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14:hiddenFill xmlns:a14="http://schemas.microsoft.com/office/drawing/2010/main" xmlns="">
              <a:noFill/>
            </a14:hiddenFill>
          </a:ext>
        </a:extLst>
      </cdr:spPr>
    </cdr:sp>
  </cdr:relSizeAnchor>
  <cdr:relSizeAnchor xmlns:cdr="http://schemas.openxmlformats.org/drawingml/2006/chartDrawing">
    <cdr:from>
      <cdr:x>0.68666</cdr:x>
      <cdr:y>0.11041</cdr:y>
    </cdr:from>
    <cdr:to>
      <cdr:x>0.68814</cdr:x>
      <cdr:y>0.83122</cdr:y>
    </cdr:to>
    <cdr:sp macro="" textlink="">
      <cdr:nvSpPr>
        <cdr:cNvPr id="99330" name="Line 2"/>
        <cdr:cNvSpPr>
          <a:spLocks xmlns:a="http://schemas.openxmlformats.org/drawingml/2006/main" noChangeShapeType="1"/>
        </cdr:cNvSpPr>
      </cdr:nvSpPr>
      <cdr:spPr bwMode="auto">
        <a:xfrm xmlns:a="http://schemas.openxmlformats.org/drawingml/2006/main" flipH="1">
          <a:off x="4218611" y="429939"/>
          <a:ext cx="9093" cy="2806848"/>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14:hiddenFill xmlns:a14="http://schemas.microsoft.com/office/drawing/2010/main" xmlns="">
              <a:noFill/>
            </a14:hiddenFill>
          </a:ext>
        </a:extLst>
      </cdr:spPr>
    </cdr:sp>
  </cdr:relSizeAnchor>
  <cdr:relSizeAnchor xmlns:cdr="http://schemas.openxmlformats.org/drawingml/2006/chartDrawing">
    <cdr:from>
      <cdr:x>0.14195</cdr:x>
      <cdr:y>0.70982</cdr:y>
    </cdr:from>
    <cdr:to>
      <cdr:x>0.26508</cdr:x>
      <cdr:y>0.75858</cdr:y>
    </cdr:to>
    <cdr:sp macro="" textlink="">
      <cdr:nvSpPr>
        <cdr:cNvPr id="99331" name="Rectangle 3"/>
        <cdr:cNvSpPr>
          <a:spLocks xmlns:a="http://schemas.openxmlformats.org/drawingml/2006/main" noChangeArrowheads="1"/>
        </cdr:cNvSpPr>
      </cdr:nvSpPr>
      <cdr:spPr bwMode="auto">
        <a:xfrm xmlns:a="http://schemas.openxmlformats.org/drawingml/2006/main">
          <a:off x="905007" y="4526283"/>
          <a:ext cx="782240" cy="310710"/>
        </a:xfrm>
        <a:prstGeom xmlns:a="http://schemas.openxmlformats.org/drawingml/2006/main" prst="rect">
          <a:avLst/>
        </a:prstGeom>
        <a:solidFill xmlns:a="http://schemas.openxmlformats.org/drawingml/2006/main">
          <a:srgbClr val="FFFFFF"/>
        </a:solidFill>
        <a:ln xmlns:a="http://schemas.openxmlformats.org/drawingml/2006/main" w="9525">
          <a:solidFill>
            <a:srgbClr val="FFFFFF"/>
          </a:solidFill>
          <a:miter lim="800000"/>
          <a:headEnd/>
          <a:tailEnd/>
        </a:ln>
      </cdr:spPr>
    </cdr:sp>
  </cdr:relSizeAnchor>
  <cdr:relSizeAnchor xmlns:cdr="http://schemas.openxmlformats.org/drawingml/2006/chartDrawing">
    <cdr:from>
      <cdr:x>0.16288</cdr:x>
      <cdr:y>0.48128</cdr:y>
    </cdr:from>
    <cdr:to>
      <cdr:x>0.26508</cdr:x>
      <cdr:y>0.52192</cdr:y>
    </cdr:to>
    <cdr:sp macro="" textlink="">
      <cdr:nvSpPr>
        <cdr:cNvPr id="99332" name="Rectangle 4"/>
        <cdr:cNvSpPr>
          <a:spLocks xmlns:a="http://schemas.openxmlformats.org/drawingml/2006/main" noChangeArrowheads="1"/>
        </cdr:cNvSpPr>
      </cdr:nvSpPr>
      <cdr:spPr bwMode="auto">
        <a:xfrm xmlns:a="http://schemas.openxmlformats.org/drawingml/2006/main">
          <a:off x="1037988" y="3070025"/>
          <a:ext cx="649259" cy="258925"/>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0.62534</cdr:x>
      <cdr:y>0.70243</cdr:y>
    </cdr:from>
    <cdr:to>
      <cdr:x>0.80141</cdr:x>
      <cdr:y>0.70982</cdr:y>
    </cdr:to>
    <cdr:sp macro="" textlink="">
      <cdr:nvSpPr>
        <cdr:cNvPr id="99334" name="Text Box 6"/>
        <cdr:cNvSpPr txBox="1">
          <a:spLocks xmlns:a="http://schemas.openxmlformats.org/drawingml/2006/main" noChangeArrowheads="1"/>
        </cdr:cNvSpPr>
      </cdr:nvSpPr>
      <cdr:spPr bwMode="auto">
        <a:xfrm xmlns:a="http://schemas.openxmlformats.org/drawingml/2006/main">
          <a:off x="3976083" y="4479206"/>
          <a:ext cx="1118605" cy="470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25" b="0" i="0" u="none" strike="noStrike" baseline="0">
              <a:solidFill>
                <a:srgbClr val="000000"/>
              </a:solidFill>
              <a:latin typeface="Calibri"/>
              <a:cs typeface="Calibri"/>
            </a:rPr>
            <a:t>2010:</a:t>
          </a:r>
          <a:endParaRPr lang="en-US"/>
        </a:p>
      </cdr:txBody>
    </cdr:sp>
  </cdr:relSizeAnchor>
  <cdr:relSizeAnchor xmlns:cdr="http://schemas.openxmlformats.org/drawingml/2006/chartDrawing">
    <cdr:from>
      <cdr:x>0.29364</cdr:x>
      <cdr:y>0.9381</cdr:y>
    </cdr:from>
    <cdr:to>
      <cdr:x>0.30571</cdr:x>
      <cdr:y>0.97406</cdr:y>
    </cdr:to>
    <cdr:sp macro="" textlink="">
      <cdr:nvSpPr>
        <cdr:cNvPr id="99335" name="Text Box 7"/>
        <cdr:cNvSpPr txBox="1">
          <a:spLocks xmlns:a="http://schemas.openxmlformats.org/drawingml/2006/main" noChangeArrowheads="1"/>
        </cdr:cNvSpPr>
      </cdr:nvSpPr>
      <cdr:spPr bwMode="auto">
        <a:xfrm xmlns:a="http://schemas.openxmlformats.org/drawingml/2006/main">
          <a:off x="1868727" y="5980972"/>
          <a:ext cx="76660" cy="2291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sp>
  </cdr:relSizeAnchor>
</c:userShapes>
</file>

<file path=ppt/drawings/drawing2.xml><?xml version="1.0" encoding="utf-8"?>
<c:userShapes xmlns:c="http://schemas.openxmlformats.org/drawingml/2006/chart">
  <cdr:relSizeAnchor xmlns:cdr="http://schemas.openxmlformats.org/drawingml/2006/chartDrawing">
    <cdr:from>
      <cdr:x>0.27271</cdr:x>
      <cdr:y>0.11041</cdr:y>
    </cdr:from>
    <cdr:to>
      <cdr:x>0.27271</cdr:x>
      <cdr:y>0.83122</cdr:y>
    </cdr:to>
    <cdr:sp macro="" textlink="">
      <cdr:nvSpPr>
        <cdr:cNvPr id="99329" name="Line 1"/>
        <cdr:cNvSpPr>
          <a:spLocks xmlns:a="http://schemas.openxmlformats.org/drawingml/2006/main" noChangeShapeType="1"/>
        </cdr:cNvSpPr>
      </cdr:nvSpPr>
      <cdr:spPr bwMode="auto">
        <a:xfrm xmlns:a="http://schemas.openxmlformats.org/drawingml/2006/main" flipH="1">
          <a:off x="1735746" y="706744"/>
          <a:ext cx="0" cy="4593176"/>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14:hiddenFill xmlns:a14="http://schemas.microsoft.com/office/drawing/2010/main" xmlns="">
              <a:noFill/>
            </a14:hiddenFill>
          </a:ext>
        </a:extLst>
      </cdr:spPr>
    </cdr:sp>
  </cdr:relSizeAnchor>
  <cdr:relSizeAnchor xmlns:cdr="http://schemas.openxmlformats.org/drawingml/2006/chartDrawing">
    <cdr:from>
      <cdr:x>0.68666</cdr:x>
      <cdr:y>0.11041</cdr:y>
    </cdr:from>
    <cdr:to>
      <cdr:x>0.68814</cdr:x>
      <cdr:y>0.83122</cdr:y>
    </cdr:to>
    <cdr:sp macro="" textlink="">
      <cdr:nvSpPr>
        <cdr:cNvPr id="99330" name="Line 2"/>
        <cdr:cNvSpPr>
          <a:spLocks xmlns:a="http://schemas.openxmlformats.org/drawingml/2006/main" noChangeShapeType="1"/>
        </cdr:cNvSpPr>
      </cdr:nvSpPr>
      <cdr:spPr bwMode="auto">
        <a:xfrm xmlns:a="http://schemas.openxmlformats.org/drawingml/2006/main" flipH="1">
          <a:off x="4218611" y="429939"/>
          <a:ext cx="9093" cy="2806848"/>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a:extLst xmlns:a="http://schemas.openxmlformats.org/drawingml/2006/main">
          <a:ext uri="{909E8E84-426E-40DD-AFC4-6F175D3DCCD1}">
            <a14:hiddenFill xmlns:a14="http://schemas.microsoft.com/office/drawing/2010/main" xmlns="">
              <a:noFill/>
            </a14:hiddenFill>
          </a:ext>
        </a:extLst>
      </cdr:spPr>
    </cdr:sp>
  </cdr:relSizeAnchor>
  <cdr:relSizeAnchor xmlns:cdr="http://schemas.openxmlformats.org/drawingml/2006/chartDrawing">
    <cdr:from>
      <cdr:x>0.14195</cdr:x>
      <cdr:y>0.70982</cdr:y>
    </cdr:from>
    <cdr:to>
      <cdr:x>0.26508</cdr:x>
      <cdr:y>0.75858</cdr:y>
    </cdr:to>
    <cdr:sp macro="" textlink="">
      <cdr:nvSpPr>
        <cdr:cNvPr id="99331" name="Rectangle 3"/>
        <cdr:cNvSpPr>
          <a:spLocks xmlns:a="http://schemas.openxmlformats.org/drawingml/2006/main" noChangeArrowheads="1"/>
        </cdr:cNvSpPr>
      </cdr:nvSpPr>
      <cdr:spPr bwMode="auto">
        <a:xfrm xmlns:a="http://schemas.openxmlformats.org/drawingml/2006/main">
          <a:off x="905007" y="4526283"/>
          <a:ext cx="782240" cy="310710"/>
        </a:xfrm>
        <a:prstGeom xmlns:a="http://schemas.openxmlformats.org/drawingml/2006/main" prst="rect">
          <a:avLst/>
        </a:prstGeom>
        <a:solidFill xmlns:a="http://schemas.openxmlformats.org/drawingml/2006/main">
          <a:srgbClr val="FFFFFF"/>
        </a:solidFill>
        <a:ln xmlns:a="http://schemas.openxmlformats.org/drawingml/2006/main" w="9525">
          <a:solidFill>
            <a:srgbClr val="FFFFFF"/>
          </a:solidFill>
          <a:miter lim="800000"/>
          <a:headEnd/>
          <a:tailEnd/>
        </a:ln>
      </cdr:spPr>
    </cdr:sp>
  </cdr:relSizeAnchor>
  <cdr:relSizeAnchor xmlns:cdr="http://schemas.openxmlformats.org/drawingml/2006/chartDrawing">
    <cdr:from>
      <cdr:x>0.16288</cdr:x>
      <cdr:y>0.48128</cdr:y>
    </cdr:from>
    <cdr:to>
      <cdr:x>0.26508</cdr:x>
      <cdr:y>0.52192</cdr:y>
    </cdr:to>
    <cdr:sp macro="" textlink="">
      <cdr:nvSpPr>
        <cdr:cNvPr id="99332" name="Rectangle 4"/>
        <cdr:cNvSpPr>
          <a:spLocks xmlns:a="http://schemas.openxmlformats.org/drawingml/2006/main" noChangeArrowheads="1"/>
        </cdr:cNvSpPr>
      </cdr:nvSpPr>
      <cdr:spPr bwMode="auto">
        <a:xfrm xmlns:a="http://schemas.openxmlformats.org/drawingml/2006/main">
          <a:off x="1037988" y="3070025"/>
          <a:ext cx="649259" cy="258925"/>
        </a:xfrm>
        <a:prstGeom xmlns:a="http://schemas.openxmlformats.org/drawingml/2006/main" prst="rect">
          <a:avLst/>
        </a:prstGeom>
        <a:solidFill xmlns:a="http://schemas.openxmlformats.org/drawingml/2006/main">
          <a:srgbClr val="FFFFFF"/>
        </a:solidFill>
        <a:ln xmlns:a="http://schemas.openxmlformats.org/drawingml/2006/main">
          <a:noFill/>
        </a:ln>
        <a:extLst xmlns:a="http://schemas.openxmlformats.org/drawingml/2006/main">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0.62534</cdr:x>
      <cdr:y>0.70243</cdr:y>
    </cdr:from>
    <cdr:to>
      <cdr:x>0.80141</cdr:x>
      <cdr:y>0.70982</cdr:y>
    </cdr:to>
    <cdr:sp macro="" textlink="">
      <cdr:nvSpPr>
        <cdr:cNvPr id="99334" name="Text Box 6"/>
        <cdr:cNvSpPr txBox="1">
          <a:spLocks xmlns:a="http://schemas.openxmlformats.org/drawingml/2006/main" noChangeArrowheads="1"/>
        </cdr:cNvSpPr>
      </cdr:nvSpPr>
      <cdr:spPr bwMode="auto">
        <a:xfrm xmlns:a="http://schemas.openxmlformats.org/drawingml/2006/main">
          <a:off x="3976083" y="4479206"/>
          <a:ext cx="1118605" cy="470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925" b="0" i="0" u="none" strike="noStrike" baseline="0">
              <a:solidFill>
                <a:srgbClr val="000000"/>
              </a:solidFill>
              <a:latin typeface="Calibri"/>
              <a:cs typeface="Calibri"/>
            </a:rPr>
            <a:t>2010:</a:t>
          </a:r>
          <a:endParaRPr lang="en-US"/>
        </a:p>
      </cdr:txBody>
    </cdr:sp>
  </cdr:relSizeAnchor>
  <cdr:relSizeAnchor xmlns:cdr="http://schemas.openxmlformats.org/drawingml/2006/chartDrawing">
    <cdr:from>
      <cdr:x>0.29364</cdr:x>
      <cdr:y>0.9381</cdr:y>
    </cdr:from>
    <cdr:to>
      <cdr:x>0.30571</cdr:x>
      <cdr:y>0.97406</cdr:y>
    </cdr:to>
    <cdr:sp macro="" textlink="">
      <cdr:nvSpPr>
        <cdr:cNvPr id="99335" name="Text Box 7"/>
        <cdr:cNvSpPr txBox="1">
          <a:spLocks xmlns:a="http://schemas.openxmlformats.org/drawingml/2006/main" noChangeArrowheads="1"/>
        </cdr:cNvSpPr>
      </cdr:nvSpPr>
      <cdr:spPr bwMode="auto">
        <a:xfrm xmlns:a="http://schemas.openxmlformats.org/drawingml/2006/main">
          <a:off x="1868727" y="5980972"/>
          <a:ext cx="76660" cy="22911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xmlns="">
              <a:solidFill>
                <a:srgbClr xmlns:mc="http://schemas.openxmlformats.org/markup-compatibility/2006" val="FFFFFF" mc:Ignorable="a14" a14:legacySpreadsheetColorIndex="65"/>
              </a:solidFill>
            </a14:hiddenFill>
          </a:ext>
          <a:ext uri="{91240B29-F687-4F45-9708-019B960494DF}">
            <a14:hiddenLine xmlns:a14="http://schemas.microsoft.com/office/drawing/2010/main" xmlns="" w="9525">
              <a:solidFill>
                <a:srgbClr xmlns:mc="http://schemas.openxmlformats.org/markup-compatibility/2006" val="000000" mc:Ignorable="a14" a14:legacySpreadsheetColorIndex="64"/>
              </a:solidFill>
              <a:miter lim="800000"/>
              <a:headEnd/>
              <a:tailEnd/>
            </a14:hiddenLine>
          </a:ext>
        </a:extLst>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A7B6F9B7-C8CC-43FF-8D75-519BD79F6344}" type="datetimeFigureOut">
              <a:rPr lang="en-US"/>
              <a:pPr>
                <a:defRPr/>
              </a:pPr>
              <a:t>5/19/2013</a:t>
            </a:fld>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710B223-6F73-43C7-A8DA-38E7D9ECC9F2}" type="slidenum">
              <a:rPr lang="en-US"/>
              <a:pPr>
                <a:defRPr/>
              </a:pPr>
              <a:t>‹Nr.›</a:t>
            </a:fld>
            <a:endParaRPr lang="en-US"/>
          </a:p>
        </p:txBody>
      </p:sp>
    </p:spTree>
    <p:extLst>
      <p:ext uri="{BB962C8B-B14F-4D97-AF65-F5344CB8AC3E}">
        <p14:creationId xmlns="" xmlns:p14="http://schemas.microsoft.com/office/powerpoint/2010/main" val="3927062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de-DE"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p>
              <a:pPr algn="ctr"/>
              <a:endParaRPr lang="de-DE"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p>
              <a:pPr algn="ctr"/>
              <a:endParaRPr lang="de-DE"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p>
              <a:pPr algn="ctr"/>
              <a:endParaRPr lang="de-DE"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p>
              <a:pPr algn="ctr"/>
              <a:endParaRPr lang="de-DE"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endParaRPr lang="de-DE" sz="2400"/>
            </a:p>
          </p:txBody>
        </p:sp>
      </p:grpSp>
      <p:pic>
        <p:nvPicPr>
          <p:cNvPr id="12"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68313" y="6237288"/>
            <a:ext cx="2019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762000" y="1371600"/>
            <a:ext cx="7696200" cy="2057400"/>
          </a:xfrm>
        </p:spPr>
        <p:txBody>
          <a:bodyPr/>
          <a:lstStyle>
            <a:lvl1pPr>
              <a:defRPr sz="5400"/>
            </a:lvl1pPr>
          </a:lstStyle>
          <a:p>
            <a:r>
              <a:rPr lang="en-US"/>
              <a:t>Titelmasterformat durch Klicken bearbeiten</a:t>
            </a:r>
          </a:p>
        </p:txBody>
      </p:sp>
      <p:sp>
        <p:nvSpPr>
          <p:cNvPr id="11268"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Formatvorlage des Untertitelmasters durch Klicken bearbeiten</a:t>
            </a:r>
          </a:p>
        </p:txBody>
      </p:sp>
      <p:sp>
        <p:nvSpPr>
          <p:cNvPr id="13" name="Datumsplatzhalter 1"/>
          <p:cNvSpPr>
            <a:spLocks noGrp="1"/>
          </p:cNvSpPr>
          <p:nvPr>
            <p:ph type="dt" sz="half" idx="10"/>
          </p:nvPr>
        </p:nvSpPr>
        <p:spPr/>
        <p:txBody>
          <a:bodyPr/>
          <a:lstStyle>
            <a:lvl1pPr>
              <a:defRPr/>
            </a:lvl1pPr>
          </a:lstStyle>
          <a:p>
            <a:pPr>
              <a:defRPr/>
            </a:pPr>
            <a:fld id="{88D86292-0DDD-4E11-8171-CDCD2BE0749C}" type="datetime1">
              <a:rPr lang="de-DE"/>
              <a:pPr>
                <a:defRPr/>
              </a:pPr>
              <a:t>19.05.2013</a:t>
            </a:fld>
            <a:endParaRPr lang="en-US"/>
          </a:p>
        </p:txBody>
      </p:sp>
      <p:sp>
        <p:nvSpPr>
          <p:cNvPr id="14" name="Fußzeilenplatzhalter 2"/>
          <p:cNvSpPr>
            <a:spLocks noGrp="1"/>
          </p:cNvSpPr>
          <p:nvPr>
            <p:ph type="ftr" sz="quarter" idx="11"/>
          </p:nvPr>
        </p:nvSpPr>
        <p:spPr/>
        <p:txBody>
          <a:bodyPr/>
          <a:lstStyle>
            <a:lvl1pPr>
              <a:defRPr/>
            </a:lvl1pPr>
          </a:lstStyle>
          <a:p>
            <a:pPr>
              <a:defRPr/>
            </a:pPr>
            <a:r>
              <a:rPr lang="en-US"/>
              <a:t>Friday, February 24, 2012</a:t>
            </a:r>
          </a:p>
        </p:txBody>
      </p:sp>
      <p:sp>
        <p:nvSpPr>
          <p:cNvPr id="15" name="Foliennummernplatzhalter 15"/>
          <p:cNvSpPr>
            <a:spLocks noGrp="1"/>
          </p:cNvSpPr>
          <p:nvPr>
            <p:ph type="sldNum" sz="quarter" idx="12"/>
          </p:nvPr>
        </p:nvSpPr>
        <p:spPr/>
        <p:txBody>
          <a:bodyPr/>
          <a:lstStyle>
            <a:lvl1pPr>
              <a:defRPr/>
            </a:lvl1pPr>
          </a:lstStyle>
          <a:p>
            <a:pPr>
              <a:defRPr/>
            </a:pPr>
            <a:fld id="{C77EC868-0DA3-42B8-A016-18B05000D082}" type="slidenum">
              <a:rPr lang="en-US"/>
              <a:pPr>
                <a:defRPr/>
              </a:pPr>
              <a:t>‹Nr.›</a:t>
            </a:fld>
            <a:endParaRPr lang="en-US" dirty="0"/>
          </a:p>
        </p:txBody>
      </p:sp>
    </p:spTree>
    <p:extLst>
      <p:ext uri="{BB962C8B-B14F-4D97-AF65-F5344CB8AC3E}">
        <p14:creationId xmlns="" xmlns:p14="http://schemas.microsoft.com/office/powerpoint/2010/main" val="404632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A1BD2BD2-F9E9-4D38-AECD-0C2CB30BC8A7}" type="datetime1">
              <a:rPr lang="de-DE"/>
              <a:pPr>
                <a:defRPr/>
              </a:pPr>
              <a:t>19.05.2013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6" name="Rectangle 6"/>
          <p:cNvSpPr>
            <a:spLocks noGrp="1" noChangeArrowheads="1"/>
          </p:cNvSpPr>
          <p:nvPr>
            <p:ph type="sldNum" sz="quarter" idx="12"/>
          </p:nvPr>
        </p:nvSpPr>
        <p:spPr>
          <a:ln/>
        </p:spPr>
        <p:txBody>
          <a:bodyPr/>
          <a:lstStyle>
            <a:lvl1pPr>
              <a:defRPr/>
            </a:lvl1pPr>
          </a:lstStyle>
          <a:p>
            <a:pPr>
              <a:defRPr/>
            </a:pPr>
            <a:fld id="{2BAAEC33-5AF3-4CCC-A84A-69CF61931EAB}" type="slidenum">
              <a:rPr lang="en-US"/>
              <a:pPr>
                <a:defRPr/>
              </a:pPr>
              <a:t>‹Nr.›</a:t>
            </a:fld>
            <a:endParaRPr lang="en-US" dirty="0"/>
          </a:p>
        </p:txBody>
      </p:sp>
    </p:spTree>
    <p:extLst>
      <p:ext uri="{BB962C8B-B14F-4D97-AF65-F5344CB8AC3E}">
        <p14:creationId xmlns="" xmlns:p14="http://schemas.microsoft.com/office/powerpoint/2010/main" val="341897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0"/>
            <a:ext cx="2057400" cy="5597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533400"/>
            <a:ext cx="6019800" cy="5597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EE3721A-45A5-4EB0-B9E6-5FCAEFD66EFC}" type="datetime1">
              <a:rPr lang="de-DE"/>
              <a:pPr>
                <a:defRPr/>
              </a:pPr>
              <a:t>19.05.2013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6" name="Rectangle 6"/>
          <p:cNvSpPr>
            <a:spLocks noGrp="1" noChangeArrowheads="1"/>
          </p:cNvSpPr>
          <p:nvPr>
            <p:ph type="sldNum" sz="quarter" idx="12"/>
          </p:nvPr>
        </p:nvSpPr>
        <p:spPr>
          <a:ln/>
        </p:spPr>
        <p:txBody>
          <a:bodyPr/>
          <a:lstStyle>
            <a:lvl1pPr>
              <a:defRPr/>
            </a:lvl1pPr>
          </a:lstStyle>
          <a:p>
            <a:pPr>
              <a:defRPr/>
            </a:pPr>
            <a:fld id="{A22FFC11-7756-403B-B6B9-1011EBFF51C8}" type="slidenum">
              <a:rPr lang="en-US"/>
              <a:pPr>
                <a:defRPr/>
              </a:pPr>
              <a:t>‹Nr.›</a:t>
            </a:fld>
            <a:endParaRPr lang="en-US" dirty="0"/>
          </a:p>
        </p:txBody>
      </p:sp>
    </p:spTree>
    <p:extLst>
      <p:ext uri="{BB962C8B-B14F-4D97-AF65-F5344CB8AC3E}">
        <p14:creationId xmlns="" xmlns:p14="http://schemas.microsoft.com/office/powerpoint/2010/main" val="194050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b="1">
                <a:latin typeface="Calibri" pitchFamily="34" charset="0"/>
                <a:cs typeface="Calibri"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200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fld id="{31225A5D-FAD5-4F07-9662-B30BE41F6282}" type="datetime1">
              <a:rPr lang="de-DE"/>
              <a:pPr>
                <a:defRPr/>
              </a:pPr>
              <a:t>19.05.2013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6" name="Rectangle 6"/>
          <p:cNvSpPr>
            <a:spLocks noGrp="1" noChangeArrowheads="1"/>
          </p:cNvSpPr>
          <p:nvPr>
            <p:ph type="sldNum" sz="quarter" idx="12"/>
          </p:nvPr>
        </p:nvSpPr>
        <p:spPr>
          <a:ln/>
        </p:spPr>
        <p:txBody>
          <a:bodyPr/>
          <a:lstStyle>
            <a:lvl1pPr>
              <a:defRPr/>
            </a:lvl1pPr>
          </a:lstStyle>
          <a:p>
            <a:pPr>
              <a:defRPr/>
            </a:pPr>
            <a:fld id="{02969884-F92E-4DEE-A641-FC7440F2C862}" type="slidenum">
              <a:rPr lang="en-US"/>
              <a:pPr>
                <a:defRPr/>
              </a:pPr>
              <a:t>‹Nr.›</a:t>
            </a:fld>
            <a:endParaRPr lang="en-US" dirty="0"/>
          </a:p>
        </p:txBody>
      </p:sp>
    </p:spTree>
    <p:extLst>
      <p:ext uri="{BB962C8B-B14F-4D97-AF65-F5344CB8AC3E}">
        <p14:creationId xmlns="" xmlns:p14="http://schemas.microsoft.com/office/powerpoint/2010/main" val="102873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 xmlns:p14="http://schemas.microsoft.com/office/powerpoint/2010/main" val="37554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041C55FB-EF2E-479F-8F89-93792E1BB400}" type="datetime1">
              <a:rPr lang="de-DE"/>
              <a:pPr>
                <a:defRPr/>
              </a:pPr>
              <a:t>19.05.2013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7" name="Rectangle 6"/>
          <p:cNvSpPr>
            <a:spLocks noGrp="1" noChangeArrowheads="1"/>
          </p:cNvSpPr>
          <p:nvPr>
            <p:ph type="sldNum" sz="quarter" idx="12"/>
          </p:nvPr>
        </p:nvSpPr>
        <p:spPr>
          <a:ln/>
        </p:spPr>
        <p:txBody>
          <a:bodyPr/>
          <a:lstStyle>
            <a:lvl1pPr>
              <a:defRPr/>
            </a:lvl1pPr>
          </a:lstStyle>
          <a:p>
            <a:pPr>
              <a:defRPr/>
            </a:pPr>
            <a:fld id="{26F2BE16-DBC9-4D9C-BF5C-EABC96088E54}" type="slidenum">
              <a:rPr lang="en-US"/>
              <a:pPr>
                <a:defRPr/>
              </a:pPr>
              <a:t>‹Nr.›</a:t>
            </a:fld>
            <a:endParaRPr lang="en-US" dirty="0"/>
          </a:p>
        </p:txBody>
      </p:sp>
    </p:spTree>
    <p:extLst>
      <p:ext uri="{BB962C8B-B14F-4D97-AF65-F5344CB8AC3E}">
        <p14:creationId xmlns="" xmlns:p14="http://schemas.microsoft.com/office/powerpoint/2010/main" val="146758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9C2FDA80-E7A3-4138-A20A-8E0CD675E299}" type="datetime1">
              <a:rPr lang="de-DE"/>
              <a:pPr>
                <a:defRPr/>
              </a:pPr>
              <a:t>19.05.2013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9" name="Rectangle 6"/>
          <p:cNvSpPr>
            <a:spLocks noGrp="1" noChangeArrowheads="1"/>
          </p:cNvSpPr>
          <p:nvPr>
            <p:ph type="sldNum" sz="quarter" idx="12"/>
          </p:nvPr>
        </p:nvSpPr>
        <p:spPr>
          <a:ln/>
        </p:spPr>
        <p:txBody>
          <a:bodyPr/>
          <a:lstStyle>
            <a:lvl1pPr>
              <a:defRPr/>
            </a:lvl1pPr>
          </a:lstStyle>
          <a:p>
            <a:pPr>
              <a:defRPr/>
            </a:pPr>
            <a:fld id="{E4A46F21-6C39-49CE-A622-6E36DD5271F5}" type="slidenum">
              <a:rPr lang="en-US"/>
              <a:pPr>
                <a:defRPr/>
              </a:pPr>
              <a:t>‹Nr.›</a:t>
            </a:fld>
            <a:endParaRPr lang="en-US" dirty="0"/>
          </a:p>
        </p:txBody>
      </p:sp>
    </p:spTree>
    <p:extLst>
      <p:ext uri="{BB962C8B-B14F-4D97-AF65-F5344CB8AC3E}">
        <p14:creationId xmlns="" xmlns:p14="http://schemas.microsoft.com/office/powerpoint/2010/main" val="80739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B761B0F7-575A-4C2F-90F0-5082F77EA9A6}" type="datetime1">
              <a:rPr lang="de-DE"/>
              <a:pPr>
                <a:defRPr/>
              </a:pPr>
              <a:t>19.05.2013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5" name="Rectangle 6"/>
          <p:cNvSpPr>
            <a:spLocks noGrp="1" noChangeArrowheads="1"/>
          </p:cNvSpPr>
          <p:nvPr>
            <p:ph type="sldNum" sz="quarter" idx="12"/>
          </p:nvPr>
        </p:nvSpPr>
        <p:spPr>
          <a:ln/>
        </p:spPr>
        <p:txBody>
          <a:bodyPr/>
          <a:lstStyle>
            <a:lvl1pPr>
              <a:defRPr/>
            </a:lvl1pPr>
          </a:lstStyle>
          <a:p>
            <a:pPr>
              <a:defRPr/>
            </a:pPr>
            <a:fld id="{B8E5AE4F-11FF-4142-994A-2381BF0A0553}" type="slidenum">
              <a:rPr lang="en-US"/>
              <a:pPr>
                <a:defRPr/>
              </a:pPr>
              <a:t>‹Nr.›</a:t>
            </a:fld>
            <a:endParaRPr lang="en-US" dirty="0"/>
          </a:p>
        </p:txBody>
      </p:sp>
    </p:spTree>
    <p:extLst>
      <p:ext uri="{BB962C8B-B14F-4D97-AF65-F5344CB8AC3E}">
        <p14:creationId xmlns="" xmlns:p14="http://schemas.microsoft.com/office/powerpoint/2010/main" val="366590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E331A51-5784-4286-89A2-51302FB07D80}" type="datetime1">
              <a:rPr lang="de-DE"/>
              <a:pPr>
                <a:defRPr/>
              </a:pPr>
              <a:t>19.05.2013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4" name="Rectangle 6"/>
          <p:cNvSpPr>
            <a:spLocks noGrp="1" noChangeArrowheads="1"/>
          </p:cNvSpPr>
          <p:nvPr>
            <p:ph type="sldNum" sz="quarter" idx="12"/>
          </p:nvPr>
        </p:nvSpPr>
        <p:spPr>
          <a:ln/>
        </p:spPr>
        <p:txBody>
          <a:bodyPr/>
          <a:lstStyle>
            <a:lvl1pPr>
              <a:defRPr/>
            </a:lvl1pPr>
          </a:lstStyle>
          <a:p>
            <a:pPr>
              <a:defRPr/>
            </a:pPr>
            <a:fld id="{7A39191A-5926-4B02-ADD8-E26B767DE830}" type="slidenum">
              <a:rPr lang="en-US"/>
              <a:pPr>
                <a:defRPr/>
              </a:pPr>
              <a:t>‹Nr.›</a:t>
            </a:fld>
            <a:endParaRPr lang="en-US" dirty="0"/>
          </a:p>
        </p:txBody>
      </p:sp>
    </p:spTree>
    <p:extLst>
      <p:ext uri="{BB962C8B-B14F-4D97-AF65-F5344CB8AC3E}">
        <p14:creationId xmlns="" xmlns:p14="http://schemas.microsoft.com/office/powerpoint/2010/main" val="302481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B7456482-4419-4D19-9848-10D664A6B095}" type="datetime1">
              <a:rPr lang="de-DE"/>
              <a:pPr>
                <a:defRPr/>
              </a:pPr>
              <a:t>19.05.2013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7" name="Rectangle 6"/>
          <p:cNvSpPr>
            <a:spLocks noGrp="1" noChangeArrowheads="1"/>
          </p:cNvSpPr>
          <p:nvPr>
            <p:ph type="sldNum" sz="quarter" idx="12"/>
          </p:nvPr>
        </p:nvSpPr>
        <p:spPr>
          <a:ln/>
        </p:spPr>
        <p:txBody>
          <a:bodyPr/>
          <a:lstStyle>
            <a:lvl1pPr>
              <a:defRPr/>
            </a:lvl1pPr>
          </a:lstStyle>
          <a:p>
            <a:pPr>
              <a:defRPr/>
            </a:pPr>
            <a:fld id="{5BEC68D7-91B6-4E10-B0B8-C320D676F843}" type="slidenum">
              <a:rPr lang="en-US"/>
              <a:pPr>
                <a:defRPr/>
              </a:pPr>
              <a:t>‹Nr.›</a:t>
            </a:fld>
            <a:endParaRPr lang="en-US" dirty="0"/>
          </a:p>
        </p:txBody>
      </p:sp>
    </p:spTree>
    <p:extLst>
      <p:ext uri="{BB962C8B-B14F-4D97-AF65-F5344CB8AC3E}">
        <p14:creationId xmlns="" xmlns:p14="http://schemas.microsoft.com/office/powerpoint/2010/main" val="2420574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0B262EA2-8970-449C-A785-F85DD0AD9F1A}" type="datetime1">
              <a:rPr lang="de-DE"/>
              <a:pPr>
                <a:defRPr/>
              </a:pPr>
              <a:t>19.05.2013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Friday, February 24, 2012</a:t>
            </a:r>
          </a:p>
        </p:txBody>
      </p:sp>
      <p:sp>
        <p:nvSpPr>
          <p:cNvPr id="7" name="Rectangle 6"/>
          <p:cNvSpPr>
            <a:spLocks noGrp="1" noChangeArrowheads="1"/>
          </p:cNvSpPr>
          <p:nvPr>
            <p:ph type="sldNum" sz="quarter" idx="12"/>
          </p:nvPr>
        </p:nvSpPr>
        <p:spPr>
          <a:ln/>
        </p:spPr>
        <p:txBody>
          <a:bodyPr/>
          <a:lstStyle>
            <a:lvl1pPr>
              <a:defRPr/>
            </a:lvl1pPr>
          </a:lstStyle>
          <a:p>
            <a:pPr>
              <a:defRPr/>
            </a:pPr>
            <a:fld id="{3970A053-2A7C-4B84-ADBC-EDBAD1C4215B}" type="slidenum">
              <a:rPr lang="en-US"/>
              <a:pPr>
                <a:defRPr/>
              </a:pPr>
              <a:t>‹Nr.›</a:t>
            </a:fld>
            <a:endParaRPr lang="en-US" dirty="0"/>
          </a:p>
        </p:txBody>
      </p:sp>
    </p:spTree>
    <p:extLst>
      <p:ext uri="{BB962C8B-B14F-4D97-AF65-F5344CB8AC3E}">
        <p14:creationId xmlns="" xmlns:p14="http://schemas.microsoft.com/office/powerpoint/2010/main" val="2808617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44"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9E7CFBE9-3F82-44D8-8988-58DD09FA63B1}" type="datetime1">
              <a:rPr lang="de-DE"/>
              <a:pPr>
                <a:defRPr/>
              </a:pPr>
              <a:t>19.05.2013</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r>
              <a:rPr lang="en-US"/>
              <a:t>Friday, February 24, 2012</a:t>
            </a:r>
          </a:p>
        </p:txBody>
      </p:sp>
      <p:sp>
        <p:nvSpPr>
          <p:cNvPr id="10246"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6A508F8C-1461-4B5E-AE8B-5B7195557EE4}" type="slidenum">
              <a:rPr lang="en-US"/>
              <a:pPr>
                <a:defRPr/>
              </a:pPr>
              <a:t>‹Nr.›</a:t>
            </a:fld>
            <a:endParaRPr lang="en-US" dirty="0"/>
          </a:p>
        </p:txBody>
      </p:sp>
      <p:grpSp>
        <p:nvGrpSpPr>
          <p:cNvPr id="1031" name="Group 7"/>
          <p:cNvGrpSpPr>
            <a:grpSpLocks/>
          </p:cNvGrpSpPr>
          <p:nvPr/>
        </p:nvGrpSpPr>
        <p:grpSpPr bwMode="auto">
          <a:xfrm>
            <a:off x="279400" y="152400"/>
            <a:ext cx="8686800" cy="1600200"/>
            <a:chOff x="176" y="96"/>
            <a:chExt cx="5472" cy="1008"/>
          </a:xfrm>
        </p:grpSpPr>
        <p:sp>
          <p:nvSpPr>
            <p:cNvPr id="1033"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p>
              <a:pPr algn="ctr"/>
              <a:endParaRPr lang="de-DE" sz="2400"/>
            </a:p>
          </p:txBody>
        </p:sp>
        <p:sp>
          <p:nvSpPr>
            <p:cNvPr id="1035"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p:spPr>
          <p:txBody>
            <a:bodyPr wrap="none" anchor="ctr"/>
            <a:lstStyle/>
            <a:p>
              <a:pPr algn="ctr"/>
              <a:endParaRPr lang="de-DE" sz="2400"/>
            </a:p>
          </p:txBody>
        </p:sp>
        <p:sp>
          <p:nvSpPr>
            <p:cNvPr id="1036"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p>
              <a:pPr algn="ctr"/>
              <a:endParaRPr lang="de-DE" sz="2400"/>
            </a:p>
          </p:txBody>
        </p:sp>
        <p:sp>
          <p:nvSpPr>
            <p:cNvPr id="1037"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p>
              <a:pPr algn="ctr"/>
              <a:endParaRPr lang="de-DE" sz="2400"/>
            </a:p>
          </p:txBody>
        </p:sp>
      </p:grpSp>
      <p:pic>
        <p:nvPicPr>
          <p:cNvPr id="1032"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68313" y="6237288"/>
            <a:ext cx="20193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6" r:id="rId1"/>
    <p:sldLayoutId id="2147483977" r:id="rId2"/>
    <p:sldLayoutId id="214748398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Excel_97-2003-Arbeitsblat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Arbeitsblat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Office_Excel_97-2003-Arbeitsblatt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1341438"/>
            <a:ext cx="7696200" cy="1800225"/>
          </a:xfrm>
        </p:spPr>
        <p:txBody>
          <a:bodyPr/>
          <a:lstStyle/>
          <a:p>
            <a:pPr eaLnBrk="1" hangingPunct="1"/>
            <a:r>
              <a:rPr lang="en-GB" sz="2800" b="1" dirty="0" smtClean="0">
                <a:latin typeface="Calibri" pitchFamily="34" charset="0"/>
              </a:rPr>
              <a:t>Pension Reform, Retirement Ages, and Labour Supply in  the United States and the European Union (EU15) 1950-2060</a:t>
            </a:r>
            <a:endParaRPr lang="de-DE" sz="2800" b="1" dirty="0" smtClean="0">
              <a:latin typeface="Calibri" pitchFamily="34" charset="0"/>
            </a:endParaRPr>
          </a:p>
        </p:txBody>
      </p:sp>
      <p:sp>
        <p:nvSpPr>
          <p:cNvPr id="5123" name="Rectangle 3"/>
          <p:cNvSpPr>
            <a:spLocks noGrp="1" noChangeArrowheads="1"/>
          </p:cNvSpPr>
          <p:nvPr>
            <p:ph type="subTitle" idx="1"/>
          </p:nvPr>
        </p:nvSpPr>
        <p:spPr/>
        <p:txBody>
          <a:bodyPr/>
          <a:lstStyle/>
          <a:p>
            <a:pPr eaLnBrk="1" hangingPunct="1">
              <a:defRPr/>
            </a:pPr>
            <a:r>
              <a:rPr lang="en-GB" sz="2000" dirty="0" smtClean="0">
                <a:latin typeface="Calibri" pitchFamily="34" charset="0"/>
              </a:rPr>
              <a:t>Christian Toft, Edward Whitehouse, and Gary </a:t>
            </a:r>
            <a:r>
              <a:rPr lang="en-GB" sz="2000" dirty="0" err="1" smtClean="0">
                <a:latin typeface="Calibri" pitchFamily="34" charset="0"/>
              </a:rPr>
              <a:t>Burtless</a:t>
            </a:r>
            <a:endParaRPr lang="en-GB" sz="2000" dirty="0" smtClean="0">
              <a:latin typeface="Calibri" pitchFamily="34" charset="0"/>
            </a:endParaRPr>
          </a:p>
          <a:p>
            <a:pPr eaLnBrk="1" hangingPunct="1">
              <a:defRPr/>
            </a:pPr>
            <a:endParaRPr lang="en-GB" sz="2000" dirty="0" smtClean="0">
              <a:latin typeface="Calibri" pitchFamily="34" charset="0"/>
            </a:endParaRPr>
          </a:p>
          <a:p>
            <a:pPr eaLnBrk="1" hangingPunct="1">
              <a:defRPr/>
            </a:pPr>
            <a:endParaRPr lang="en-GB" sz="2000" dirty="0" smtClean="0">
              <a:latin typeface="Calibri" pitchFamily="34" charset="0"/>
            </a:endParaRPr>
          </a:p>
          <a:p>
            <a:pPr eaLnBrk="1" hangingPunct="1">
              <a:defRPr/>
            </a:pPr>
            <a:endParaRPr lang="de-DE" sz="1800" dirty="0" smtClean="0">
              <a:latin typeface="Calibri" pitchFamily="34" charset="0"/>
            </a:endParaRPr>
          </a:p>
          <a:p>
            <a:pPr eaLnBrk="1" hangingPunct="1">
              <a:defRPr/>
            </a:pPr>
            <a:r>
              <a:rPr lang="en-US" altLang="zh-CN" sz="1600" dirty="0" smtClean="0">
                <a:latin typeface="Calibri" pitchFamily="34" charset="0"/>
                <a:ea typeface="宋体" charset="-122"/>
              </a:rPr>
              <a:t>Beijing </a:t>
            </a:r>
            <a:r>
              <a:rPr lang="en-US" altLang="zh-CN" sz="1600" dirty="0" smtClean="0">
                <a:latin typeface="Calibri" pitchFamily="34" charset="0"/>
                <a:ea typeface="宋体" charset="-122"/>
              </a:rPr>
              <a:t> Normal University, </a:t>
            </a:r>
            <a:r>
              <a:rPr lang="en-US" altLang="zh-CN" sz="1600" dirty="0" smtClean="0">
                <a:latin typeface="Calibri" pitchFamily="34" charset="0"/>
                <a:ea typeface="宋体" charset="-122"/>
              </a:rPr>
              <a:t>China, </a:t>
            </a:r>
          </a:p>
          <a:p>
            <a:pPr eaLnBrk="1" hangingPunct="1">
              <a:defRPr/>
            </a:pPr>
            <a:r>
              <a:rPr lang="en-US" altLang="zh-CN" sz="1600" dirty="0" smtClean="0">
                <a:latin typeface="Calibri" pitchFamily="34" charset="0"/>
                <a:ea typeface="宋体" charset="-122"/>
              </a:rPr>
              <a:t>Wednesday </a:t>
            </a:r>
            <a:r>
              <a:rPr lang="en-US" altLang="zh-CN" sz="1600" dirty="0" smtClean="0">
                <a:latin typeface="Calibri" pitchFamily="34" charset="0"/>
                <a:ea typeface="宋体" charset="-122"/>
              </a:rPr>
              <a:t> 22 </a:t>
            </a:r>
            <a:r>
              <a:rPr lang="en-US" altLang="zh-CN" sz="1600" dirty="0" smtClean="0">
                <a:latin typeface="Calibri" pitchFamily="34" charset="0"/>
                <a:ea typeface="宋体" charset="-122"/>
              </a:rPr>
              <a:t>May 2013</a:t>
            </a:r>
          </a:p>
          <a:p>
            <a:pPr eaLnBrk="1" hangingPunct="1">
              <a:defRPr/>
            </a:pPr>
            <a:r>
              <a:rPr lang="en-US" sz="1600" dirty="0" smtClean="0">
                <a:latin typeface="Calibri" pitchFamily="34" charset="0"/>
                <a:cs typeface="Calibri" pitchFamily="34" charset="0"/>
              </a:rPr>
              <a:t/>
            </a:r>
            <a:br>
              <a:rPr lang="en-US" sz="1600" dirty="0" smtClean="0">
                <a:latin typeface="Calibri" pitchFamily="34" charset="0"/>
                <a:cs typeface="Calibri" pitchFamily="34" charset="0"/>
              </a:rPr>
            </a:br>
            <a:endParaRPr lang="en-US" sz="155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sz="2400" b="1" smtClean="0">
                <a:latin typeface="Calibri" pitchFamily="34" charset="0"/>
              </a:rPr>
              <a:t/>
            </a:r>
            <a:br>
              <a:rPr lang="en-US" sz="2400" b="1" smtClean="0">
                <a:latin typeface="Calibri" pitchFamily="34" charset="0"/>
              </a:rPr>
            </a:br>
            <a:r>
              <a:rPr lang="en-US" sz="2400" b="1" smtClean="0">
                <a:latin typeface="Calibri" pitchFamily="34" charset="0"/>
              </a:rPr>
              <a:t/>
            </a:r>
            <a:br>
              <a:rPr lang="en-US" sz="2400" b="1" smtClean="0">
                <a:latin typeface="Calibri" pitchFamily="34" charset="0"/>
              </a:rPr>
            </a:br>
            <a:r>
              <a:rPr lang="en-US" sz="2600" b="1" smtClean="0">
                <a:latin typeface="Calibri" pitchFamily="34" charset="0"/>
              </a:rPr>
              <a:t>Table: Population and ageing trends - mid 2000s to 2050</a:t>
            </a:r>
          </a:p>
        </p:txBody>
      </p:sp>
      <p:graphicFrame>
        <p:nvGraphicFramePr>
          <p:cNvPr id="4" name="Tabelle 3"/>
          <p:cNvGraphicFramePr>
            <a:graphicFrameLocks noGrp="1"/>
          </p:cNvGraphicFramePr>
          <p:nvPr/>
        </p:nvGraphicFramePr>
        <p:xfrm>
          <a:off x="468313" y="1989138"/>
          <a:ext cx="8207376" cy="3816351"/>
        </p:xfrm>
        <a:graphic>
          <a:graphicData uri="http://schemas.openxmlformats.org/drawingml/2006/table">
            <a:tbl>
              <a:tblPr bandRow="1">
                <a:tableStyleId>{E8B1032C-EA38-4F05-BA0D-38AFFFC7BED3}</a:tableStyleId>
              </a:tblPr>
              <a:tblGrid>
                <a:gridCol w="2735198"/>
                <a:gridCol w="2736089"/>
                <a:gridCol w="2736089"/>
              </a:tblGrid>
              <a:tr h="545193">
                <a:tc>
                  <a:txBody>
                    <a:bodyPr/>
                    <a:lstStyle/>
                    <a:p>
                      <a:pPr>
                        <a:spcAft>
                          <a:spcPts val="0"/>
                        </a:spcAft>
                      </a:pPr>
                      <a:endParaRPr lang="en-GB" sz="2400" dirty="0">
                        <a:latin typeface="Calibri" pitchFamily="34" charset="0"/>
                        <a:ea typeface="Times New Roman"/>
                        <a:cs typeface="Calibri" pitchFamily="34" charset="0"/>
                      </a:endParaRPr>
                    </a:p>
                  </a:txBody>
                  <a:tcPr marL="68567" marR="68567" marT="0" marB="0" anchor="ctr"/>
                </a:tc>
                <a:tc>
                  <a:txBody>
                    <a:bodyPr/>
                    <a:lstStyle/>
                    <a:p>
                      <a:pPr>
                        <a:spcAft>
                          <a:spcPts val="0"/>
                        </a:spcAft>
                      </a:pPr>
                      <a:endParaRPr lang="en-GB" sz="2400">
                        <a:latin typeface="Calibri" pitchFamily="34" charset="0"/>
                        <a:ea typeface="Times New Roman"/>
                        <a:cs typeface="Calibri" pitchFamily="34" charset="0"/>
                      </a:endParaRPr>
                    </a:p>
                  </a:txBody>
                  <a:tcPr marL="68567" marR="68567" marT="0" marB="0" anchor="ctr"/>
                </a:tc>
                <a:tc>
                  <a:txBody>
                    <a:bodyPr/>
                    <a:lstStyle/>
                    <a:p>
                      <a:pPr>
                        <a:spcAft>
                          <a:spcPts val="0"/>
                        </a:spcAft>
                      </a:pPr>
                      <a:endParaRPr lang="en-GB" sz="2400">
                        <a:latin typeface="Calibri" pitchFamily="34" charset="0"/>
                        <a:ea typeface="Times New Roman"/>
                        <a:cs typeface="Calibri" pitchFamily="34" charset="0"/>
                      </a:endParaRPr>
                    </a:p>
                  </a:txBody>
                  <a:tcPr marL="68567" marR="68567" marT="0" marB="0" anchor="ctr"/>
                </a:tc>
              </a:tr>
              <a:tr h="545193">
                <a:tc>
                  <a:txBody>
                    <a:bodyPr/>
                    <a:lstStyle/>
                    <a:p>
                      <a:pPr>
                        <a:spcAft>
                          <a:spcPts val="0"/>
                        </a:spcAft>
                      </a:pPr>
                      <a:endParaRPr lang="en-GB"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r>
                        <a:rPr lang="en-GB" sz="2400" dirty="0" smtClean="0">
                          <a:latin typeface="Calibri" pitchFamily="34" charset="0"/>
                          <a:ea typeface="Times New Roman"/>
                          <a:cs typeface="Calibri" pitchFamily="34" charset="0"/>
                        </a:rPr>
                        <a:t>United States</a:t>
                      </a:r>
                      <a:endParaRPr lang="en-GB"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r>
                        <a:rPr lang="en-GB" sz="2400" dirty="0" smtClean="0">
                          <a:latin typeface="Calibri" pitchFamily="34" charset="0"/>
                          <a:cs typeface="Calibri" pitchFamily="34" charset="0"/>
                        </a:rPr>
                        <a:t>EU 15</a:t>
                      </a:r>
                      <a:endParaRPr lang="de-DE" sz="2400" dirty="0">
                        <a:latin typeface="Calibri" pitchFamily="34" charset="0"/>
                        <a:ea typeface="Times New Roman"/>
                        <a:cs typeface="Calibri" pitchFamily="34" charset="0"/>
                      </a:endParaRPr>
                    </a:p>
                  </a:txBody>
                  <a:tcPr marL="68567" marR="68567" marT="0" marB="0" anchor="ctr"/>
                </a:tc>
              </a:tr>
              <a:tr h="545193">
                <a:tc>
                  <a:txBody>
                    <a:bodyPr/>
                    <a:lstStyle/>
                    <a:p>
                      <a:pPr>
                        <a:spcAft>
                          <a:spcPts val="0"/>
                        </a:spcAft>
                      </a:pPr>
                      <a:endParaRPr lang="en-GB"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endParaRPr lang="en-GB"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endParaRPr lang="en-GB" sz="2400">
                        <a:latin typeface="Calibri" pitchFamily="34" charset="0"/>
                        <a:ea typeface="Times New Roman"/>
                        <a:cs typeface="Calibri" pitchFamily="34" charset="0"/>
                      </a:endParaRPr>
                    </a:p>
                  </a:txBody>
                  <a:tcPr marL="68567" marR="68567" marT="0" marB="0" anchor="ctr"/>
                </a:tc>
              </a:tr>
              <a:tr h="545193">
                <a:tc>
                  <a:txBody>
                    <a:bodyPr/>
                    <a:lstStyle/>
                    <a:p>
                      <a:pPr>
                        <a:spcAft>
                          <a:spcPts val="0"/>
                        </a:spcAft>
                      </a:pPr>
                      <a:r>
                        <a:rPr lang="en-GB" sz="2400" dirty="0">
                          <a:latin typeface="Calibri" pitchFamily="34" charset="0"/>
                          <a:cs typeface="Calibri" pitchFamily="34" charset="0"/>
                        </a:rPr>
                        <a:t>Working age (25-54)</a:t>
                      </a:r>
                      <a:endParaRPr lang="de-DE"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r>
                        <a:rPr lang="en-GB" sz="2400" dirty="0">
                          <a:latin typeface="Calibri" pitchFamily="34" charset="0"/>
                          <a:cs typeface="Calibri" pitchFamily="34" charset="0"/>
                        </a:rPr>
                        <a:t>20 % increase</a:t>
                      </a:r>
                      <a:endParaRPr lang="de-DE"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r>
                        <a:rPr lang="en-GB" sz="2400">
                          <a:latin typeface="Calibri" pitchFamily="34" charset="0"/>
                          <a:cs typeface="Calibri" pitchFamily="34" charset="0"/>
                        </a:rPr>
                        <a:t>12 % decline </a:t>
                      </a:r>
                      <a:endParaRPr lang="de-DE" sz="2400">
                        <a:latin typeface="Calibri" pitchFamily="34" charset="0"/>
                        <a:ea typeface="Times New Roman"/>
                        <a:cs typeface="Calibri" pitchFamily="34" charset="0"/>
                      </a:endParaRPr>
                    </a:p>
                  </a:txBody>
                  <a:tcPr marL="68567" marR="68567" marT="0" marB="0" anchor="ctr"/>
                </a:tc>
              </a:tr>
              <a:tr h="545193">
                <a:tc>
                  <a:txBody>
                    <a:bodyPr/>
                    <a:lstStyle/>
                    <a:p>
                      <a:pPr>
                        <a:spcAft>
                          <a:spcPts val="0"/>
                        </a:spcAft>
                      </a:pPr>
                      <a:endParaRPr lang="en-GB"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endParaRPr lang="en-GB" sz="2400">
                        <a:latin typeface="Calibri" pitchFamily="34" charset="0"/>
                        <a:ea typeface="Times New Roman"/>
                        <a:cs typeface="Calibri" pitchFamily="34" charset="0"/>
                      </a:endParaRPr>
                    </a:p>
                  </a:txBody>
                  <a:tcPr marL="68567" marR="68567" marT="0" marB="0" anchor="ctr"/>
                </a:tc>
                <a:tc>
                  <a:txBody>
                    <a:bodyPr/>
                    <a:lstStyle/>
                    <a:p>
                      <a:pPr algn="ctr">
                        <a:spcAft>
                          <a:spcPts val="0"/>
                        </a:spcAft>
                      </a:pPr>
                      <a:endParaRPr lang="en-GB" sz="2400">
                        <a:latin typeface="Calibri" pitchFamily="34" charset="0"/>
                        <a:ea typeface="Times New Roman"/>
                        <a:cs typeface="Calibri" pitchFamily="34" charset="0"/>
                      </a:endParaRPr>
                    </a:p>
                  </a:txBody>
                  <a:tcPr marL="68567" marR="68567" marT="0" marB="0" anchor="ctr"/>
                </a:tc>
              </a:tr>
              <a:tr h="545193">
                <a:tc>
                  <a:txBody>
                    <a:bodyPr/>
                    <a:lstStyle/>
                    <a:p>
                      <a:pPr>
                        <a:spcAft>
                          <a:spcPts val="0"/>
                        </a:spcAft>
                      </a:pPr>
                      <a:r>
                        <a:rPr lang="en-GB" sz="2400" dirty="0">
                          <a:latin typeface="Calibri" pitchFamily="34" charset="0"/>
                          <a:cs typeface="Calibri" pitchFamily="34" charset="0"/>
                        </a:rPr>
                        <a:t>Elderly (65 and over)</a:t>
                      </a:r>
                      <a:endParaRPr lang="de-DE" sz="2400" dirty="0">
                        <a:latin typeface="Calibri" pitchFamily="34" charset="0"/>
                        <a:ea typeface="Times New Roman"/>
                        <a:cs typeface="Calibri" pitchFamily="34" charset="0"/>
                      </a:endParaRPr>
                    </a:p>
                  </a:txBody>
                  <a:tcPr marL="68567" marR="68567" marT="0" marB="0" anchor="ctr"/>
                </a:tc>
                <a:tc>
                  <a:txBody>
                    <a:bodyPr/>
                    <a:lstStyle/>
                    <a:p>
                      <a:pPr algn="ctr">
                        <a:spcAft>
                          <a:spcPts val="0"/>
                        </a:spcAft>
                      </a:pPr>
                      <a:r>
                        <a:rPr lang="en-GB" sz="2400">
                          <a:latin typeface="Calibri" pitchFamily="34" charset="0"/>
                          <a:cs typeface="Calibri" pitchFamily="34" charset="0"/>
                        </a:rPr>
                        <a:t>133 % increase</a:t>
                      </a:r>
                      <a:endParaRPr lang="de-DE" sz="2400">
                        <a:latin typeface="Calibri" pitchFamily="34" charset="0"/>
                        <a:ea typeface="Times New Roman"/>
                        <a:cs typeface="Calibri" pitchFamily="34" charset="0"/>
                      </a:endParaRPr>
                    </a:p>
                  </a:txBody>
                  <a:tcPr marL="68567" marR="68567" marT="0" marB="0" anchor="ctr"/>
                </a:tc>
                <a:tc>
                  <a:txBody>
                    <a:bodyPr/>
                    <a:lstStyle/>
                    <a:p>
                      <a:pPr algn="ctr">
                        <a:spcAft>
                          <a:spcPts val="0"/>
                        </a:spcAft>
                      </a:pPr>
                      <a:r>
                        <a:rPr lang="en-GB" sz="2400" dirty="0">
                          <a:latin typeface="Calibri" pitchFamily="34" charset="0"/>
                          <a:cs typeface="Calibri" pitchFamily="34" charset="0"/>
                        </a:rPr>
                        <a:t>75 % increase</a:t>
                      </a:r>
                      <a:endParaRPr lang="de-DE" sz="2400" dirty="0">
                        <a:latin typeface="Calibri" pitchFamily="34" charset="0"/>
                        <a:ea typeface="Times New Roman"/>
                        <a:cs typeface="Calibri" pitchFamily="34" charset="0"/>
                      </a:endParaRPr>
                    </a:p>
                  </a:txBody>
                  <a:tcPr marL="68567" marR="68567" marT="0" marB="0" anchor="ctr"/>
                </a:tc>
              </a:tr>
              <a:tr h="545193">
                <a:tc>
                  <a:txBody>
                    <a:bodyPr/>
                    <a:lstStyle/>
                    <a:p>
                      <a:pPr>
                        <a:spcAft>
                          <a:spcPts val="0"/>
                        </a:spcAft>
                      </a:pPr>
                      <a:endParaRPr lang="en-GB" sz="2400" dirty="0">
                        <a:latin typeface="Calibri" pitchFamily="34" charset="0"/>
                        <a:ea typeface="Times New Roman"/>
                        <a:cs typeface="Calibri" pitchFamily="34" charset="0"/>
                      </a:endParaRPr>
                    </a:p>
                  </a:txBody>
                  <a:tcPr marL="68567" marR="68567" marT="0" marB="0" anchor="ctr"/>
                </a:tc>
                <a:tc>
                  <a:txBody>
                    <a:bodyPr/>
                    <a:lstStyle/>
                    <a:p>
                      <a:pPr>
                        <a:spcAft>
                          <a:spcPts val="0"/>
                        </a:spcAft>
                      </a:pPr>
                      <a:endParaRPr lang="en-GB" sz="2400">
                        <a:latin typeface="Calibri" pitchFamily="34" charset="0"/>
                        <a:ea typeface="Times New Roman"/>
                        <a:cs typeface="Calibri" pitchFamily="34" charset="0"/>
                      </a:endParaRPr>
                    </a:p>
                  </a:txBody>
                  <a:tcPr marL="68567" marR="68567" marT="0" marB="0" anchor="ctr"/>
                </a:tc>
                <a:tc>
                  <a:txBody>
                    <a:bodyPr/>
                    <a:lstStyle/>
                    <a:p>
                      <a:pPr>
                        <a:spcAft>
                          <a:spcPts val="0"/>
                        </a:spcAft>
                      </a:pPr>
                      <a:endParaRPr lang="en-GB" sz="2400" dirty="0">
                        <a:latin typeface="Calibri" pitchFamily="34" charset="0"/>
                        <a:ea typeface="Times New Roman"/>
                        <a:cs typeface="Calibri" pitchFamily="34" charset="0"/>
                      </a:endParaRPr>
                    </a:p>
                  </a:txBody>
                  <a:tcPr marL="68567" marR="68567" marT="0" marB="0" anchor="ctr"/>
                </a:tc>
              </a:tr>
            </a:tbl>
          </a:graphicData>
        </a:graphic>
      </p:graphicFrame>
      <p:sp>
        <p:nvSpPr>
          <p:cNvPr id="13349" name="Foliennummernplatzhalt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DE4AA16-80D8-4DF8-8C50-1808DD77642C}" type="slidenum">
              <a:rPr lang="en-US" smtClean="0">
                <a:latin typeface="Arial" charset="0"/>
              </a:rPr>
              <a:pPr eaLnBrk="1" hangingPunct="1"/>
              <a:t>10</a:t>
            </a:fld>
            <a:endParaRPr lang="en-US"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en-GB" sz="2400" b="1" smtClean="0">
                <a:latin typeface="Calibri" pitchFamily="34" charset="0"/>
              </a:rPr>
              <a:t>Figure: Populations of working age (20-64) by age group </a:t>
            </a:r>
            <a:r>
              <a:rPr lang="de-DE" sz="2400" b="1" smtClean="0">
                <a:latin typeface="Calibri" pitchFamily="34" charset="0"/>
              </a:rPr>
              <a:t>in Germany in 2010 and 2030</a:t>
            </a:r>
            <a:endParaRPr lang="en-US" sz="2400" b="1" smtClean="0">
              <a:latin typeface="Calibri" pitchFamily="34" charset="0"/>
            </a:endParaRPr>
          </a:p>
        </p:txBody>
      </p:sp>
      <p:pic>
        <p:nvPicPr>
          <p:cNvPr id="14339" name="Picture 4"/>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900113" y="2060575"/>
            <a:ext cx="7467600" cy="3597275"/>
          </a:xfrm>
        </p:spPr>
      </p:pic>
      <p:sp>
        <p:nvSpPr>
          <p:cNvPr id="14340"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2C6A1BB-4E41-49C7-A311-460C2511C8F4}" type="slidenum">
              <a:rPr lang="en-US" smtClean="0">
                <a:latin typeface="Arial" charset="0"/>
              </a:rPr>
              <a:pPr eaLnBrk="1" hangingPunct="1"/>
              <a:t>11</a:t>
            </a:fld>
            <a:endParaRPr lang="en-US"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idx="4294967295"/>
          </p:nvPr>
        </p:nvSpPr>
        <p:spPr/>
        <p:txBody>
          <a:bodyPr/>
          <a:lstStyle/>
          <a:p>
            <a:pPr algn="ctr"/>
            <a:r>
              <a:rPr lang="en-US" sz="2800" b="1" smtClean="0">
                <a:latin typeface="Calibri" pitchFamily="34" charset="0"/>
              </a:rPr>
              <a:t>Figure: The last remaining German -              </a:t>
            </a:r>
            <a:br>
              <a:rPr lang="en-US" sz="2800" b="1" smtClean="0">
                <a:latin typeface="Calibri" pitchFamily="34" charset="0"/>
              </a:rPr>
            </a:br>
            <a:r>
              <a:rPr lang="en-US" sz="2800" b="1" smtClean="0">
                <a:latin typeface="Calibri" pitchFamily="34" charset="0"/>
              </a:rPr>
              <a:t>                    On the road to the gray republic</a:t>
            </a:r>
          </a:p>
        </p:txBody>
      </p:sp>
      <p:pic>
        <p:nvPicPr>
          <p:cNvPr id="15363" name="Picture 4"/>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2778125" y="1828800"/>
            <a:ext cx="3586163" cy="4302125"/>
          </a:xfrm>
          <a:noFill/>
        </p:spPr>
      </p:pic>
      <p:sp>
        <p:nvSpPr>
          <p:cNvPr id="15364"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F9612C2-A89F-470D-841E-210FB71A0795}" type="slidenum">
              <a:rPr lang="en-US" smtClean="0">
                <a:latin typeface="Arial" charset="0"/>
              </a:rPr>
              <a:pPr eaLnBrk="1" hangingPunct="1"/>
              <a:t>12</a:t>
            </a:fld>
            <a:endParaRPr lang="en-US"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5"/>
          <p:cNvSpPr txBox="1">
            <a:spLocks noGrp="1"/>
          </p:cNvSpPr>
          <p:nvPr/>
        </p:nvSpPr>
        <p:spPr bwMode="auto">
          <a:xfrm>
            <a:off x="6781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6CDDC665-03B5-423B-9E2C-7444A5A9657E}" type="slidenum">
              <a:rPr lang="en-US" sz="1000">
                <a:latin typeface="Arial" charset="0"/>
              </a:rPr>
              <a:pPr algn="r" eaLnBrk="1" hangingPunct="1"/>
              <a:t>13</a:t>
            </a:fld>
            <a:endParaRPr lang="en-US" sz="1000">
              <a:latin typeface="Arial" charset="0"/>
            </a:endParaRPr>
          </a:p>
        </p:txBody>
      </p:sp>
      <p:sp>
        <p:nvSpPr>
          <p:cNvPr id="16387" name="Rectangle 2"/>
          <p:cNvSpPr>
            <a:spLocks noGrp="1" noChangeArrowheads="1"/>
          </p:cNvSpPr>
          <p:nvPr>
            <p:ph type="title" idx="4294967295"/>
          </p:nvPr>
        </p:nvSpPr>
        <p:spPr/>
        <p:txBody>
          <a:bodyPr/>
          <a:lstStyle/>
          <a:p>
            <a:r>
              <a:rPr lang="en-US" sz="2800" b="1" smtClean="0">
                <a:latin typeface="Calibri" pitchFamily="34" charset="0"/>
              </a:rPr>
              <a:t>US – EU Reforms</a:t>
            </a:r>
          </a:p>
        </p:txBody>
      </p:sp>
      <p:sp>
        <p:nvSpPr>
          <p:cNvPr id="16388" name="Rectangle 3"/>
          <p:cNvSpPr>
            <a:spLocks noGrp="1" noChangeArrowheads="1"/>
          </p:cNvSpPr>
          <p:nvPr>
            <p:ph type="body" idx="4294967295"/>
          </p:nvPr>
        </p:nvSpPr>
        <p:spPr/>
        <p:txBody>
          <a:bodyPr/>
          <a:lstStyle/>
          <a:p>
            <a:endParaRPr lang="en-US" sz="2800" smtClean="0">
              <a:latin typeface="Calibri" pitchFamily="34" charset="0"/>
            </a:endParaRPr>
          </a:p>
          <a:p>
            <a:r>
              <a:rPr lang="en-US" sz="2800" smtClean="0">
                <a:latin typeface="Calibri" pitchFamily="34" charset="0"/>
              </a:rPr>
              <a:t>Last major US pension reform: Reagan 1983</a:t>
            </a:r>
          </a:p>
          <a:p>
            <a:endParaRPr lang="en-US" sz="2800" smtClean="0">
              <a:latin typeface="Calibri" pitchFamily="34" charset="0"/>
            </a:endParaRPr>
          </a:p>
          <a:p>
            <a:r>
              <a:rPr lang="en-US" sz="2800" smtClean="0">
                <a:latin typeface="Calibri" pitchFamily="34" charset="0"/>
              </a:rPr>
              <a:t>Europe: Permanent state of reform</a:t>
            </a:r>
            <a:r>
              <a:rPr lang="en-US" smtClean="0">
                <a:latin typeface="Calibri" pitchFamily="34" charset="0"/>
              </a:rPr>
              <a:t> </a:t>
            </a:r>
          </a:p>
        </p:txBody>
      </p:sp>
      <p:sp>
        <p:nvSpPr>
          <p:cNvPr id="16389"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F2F2C91-3560-4D73-9D9B-B43BE6644BAD}" type="slidenum">
              <a:rPr lang="en-US" smtClean="0">
                <a:latin typeface="Arial" charset="0"/>
              </a:rPr>
              <a:pPr eaLnBrk="1" hangingPunct="1"/>
              <a:t>13</a:t>
            </a:fld>
            <a:endParaRPr lang="en-US"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3AF8495-0A24-4C00-B843-B9AAF1A51A59}" type="slidenum">
              <a:rPr lang="en-US" smtClean="0">
                <a:latin typeface="Arial" charset="0"/>
              </a:rPr>
              <a:pPr eaLnBrk="1" hangingPunct="1"/>
              <a:t>14</a:t>
            </a:fld>
            <a:endParaRPr lang="en-US" smtClean="0">
              <a:latin typeface="Arial" charset="0"/>
            </a:endParaRPr>
          </a:p>
        </p:txBody>
      </p:sp>
      <p:sp>
        <p:nvSpPr>
          <p:cNvPr id="17411" name="Rectangle 2"/>
          <p:cNvSpPr>
            <a:spLocks noGrp="1" noChangeArrowheads="1"/>
          </p:cNvSpPr>
          <p:nvPr>
            <p:ph type="title" idx="4294967295"/>
          </p:nvPr>
        </p:nvSpPr>
        <p:spPr/>
        <p:txBody>
          <a:bodyPr/>
          <a:lstStyle/>
          <a:p>
            <a:r>
              <a:rPr lang="en-GB" sz="2800" b="1" smtClean="0">
                <a:latin typeface="Calibri" pitchFamily="34" charset="0"/>
              </a:rPr>
              <a:t>Table: Overview of country cases</a:t>
            </a:r>
            <a:endParaRPr lang="en-US" sz="2800" b="1" smtClean="0">
              <a:latin typeface="Calibri" pitchFamily="34" charset="0"/>
            </a:endParaRPr>
          </a:p>
        </p:txBody>
      </p:sp>
      <p:graphicFrame>
        <p:nvGraphicFramePr>
          <p:cNvPr id="26751" name="Group 127"/>
          <p:cNvGraphicFramePr>
            <a:graphicFrameLocks noGrp="1"/>
          </p:cNvGraphicFramePr>
          <p:nvPr/>
        </p:nvGraphicFramePr>
        <p:xfrm>
          <a:off x="468313" y="1989138"/>
          <a:ext cx="8280400" cy="3840480"/>
        </p:xfrm>
        <a:graphic>
          <a:graphicData uri="http://schemas.openxmlformats.org/drawingml/2006/table">
            <a:tbl>
              <a:tblPr/>
              <a:tblGrid>
                <a:gridCol w="1827212"/>
                <a:gridCol w="1828800"/>
                <a:gridCol w="403225"/>
                <a:gridCol w="1939925"/>
                <a:gridCol w="2281238"/>
              </a:tblGrid>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smtClean="0">
                          <a:ln>
                            <a:noFill/>
                          </a:ln>
                          <a:solidFill>
                            <a:schemeClr val="tx1"/>
                          </a:solidFill>
                          <a:effectLst/>
                          <a:latin typeface="Calibri" pitchFamily="34" charset="0"/>
                        </a:rPr>
                        <a:t>Countries</a:t>
                      </a:r>
                      <a:endParaRPr kumimoji="0" lang="de-DE" sz="1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Presentation</a:t>
                      </a:r>
                      <a:endParaRPr kumimoji="0" lang="de-DE" sz="18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smtClean="0">
                          <a:ln>
                            <a:noFill/>
                          </a:ln>
                          <a:solidFill>
                            <a:schemeClr val="tx1"/>
                          </a:solidFill>
                          <a:effectLst/>
                          <a:latin typeface="Calibri" pitchFamily="34" charset="0"/>
                        </a:rPr>
                        <a:t>Countries</a:t>
                      </a:r>
                      <a:endParaRPr kumimoji="0" lang="de-DE" sz="18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chemeClr val="tx1"/>
                          </a:solidFill>
                          <a:effectLst/>
                          <a:latin typeface="Calibri" pitchFamily="34" charset="0"/>
                        </a:rPr>
                        <a:t>Presentation</a:t>
                      </a:r>
                      <a:endParaRPr kumimoji="0" lang="de-DE" sz="18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rgbClr val="000000"/>
                          </a:solidFill>
                          <a:effectLst/>
                          <a:latin typeface="Calibri" pitchFamily="34" charset="0"/>
                          <a:ea typeface="Times New Roman" pitchFamily="18" charset="0"/>
                          <a:cs typeface="Arial" charset="0"/>
                        </a:rPr>
                        <a:t>Denmark</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Greece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a:t>
                      </a:r>
                      <a:r>
                        <a:rPr kumimoji="0" lang="en-GB" sz="1800" b="0" i="0" u="none" strike="noStrike" cap="none" normalizeH="0" baseline="0" smtClean="0">
                          <a:ln>
                            <a:noFill/>
                          </a:ln>
                          <a:solidFill>
                            <a:schemeClr val="tx1"/>
                          </a:solidFill>
                          <a:effectLst/>
                          <a:latin typeface="Calibri" pitchFamily="34" charset="0"/>
                        </a:rPr>
                        <a:t>limited info</a:t>
                      </a:r>
                      <a:r>
                        <a:rPr kumimoji="0" lang="de-DE" sz="1800" b="0" i="0" u="none" strike="noStrike" cap="none" normalizeH="0" baseline="0" smtClean="0">
                          <a:ln>
                            <a:noFill/>
                          </a:ln>
                          <a:solidFill>
                            <a:schemeClr val="tx1"/>
                          </a:solidFill>
                          <a:effectLst/>
                          <a:latin typeface="Calibri" pitchFamily="34" charset="0"/>
                        </a:rPr>
                        <a:t>)</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274297">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rgbClr val="000000"/>
                          </a:solidFill>
                          <a:effectLst/>
                          <a:latin typeface="Calibri" pitchFamily="34" charset="0"/>
                          <a:ea typeface="Times New Roman" pitchFamily="18" charset="0"/>
                          <a:cs typeface="Arial" charset="0"/>
                        </a:rPr>
                        <a:t>Finland</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Italy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1800" b="0" i="0" u="none" strike="noStrike" cap="none" normalizeH="0" baseline="0" smtClean="0">
                          <a:ln>
                            <a:noFill/>
                          </a:ln>
                          <a:solidFill>
                            <a:srgbClr val="000000"/>
                          </a:solidFill>
                          <a:effectLst/>
                          <a:latin typeface="Calibri" pitchFamily="34" charset="0"/>
                          <a:ea typeface="Times New Roman" pitchFamily="18" charset="0"/>
                          <a:cs typeface="Arial" charset="0"/>
                        </a:rPr>
                        <a:t>Sweden</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Portugal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a:t>
                      </a:r>
                      <a:r>
                        <a:rPr kumimoji="0" lang="en-GB" sz="1800" b="0" i="0" u="none" strike="noStrike" cap="none" normalizeH="0" baseline="0" smtClean="0">
                          <a:ln>
                            <a:noFill/>
                          </a:ln>
                          <a:solidFill>
                            <a:schemeClr val="tx1"/>
                          </a:solidFill>
                          <a:effectLst/>
                          <a:latin typeface="Calibri" pitchFamily="34" charset="0"/>
                        </a:rPr>
                        <a:t>limited info</a:t>
                      </a:r>
                      <a:r>
                        <a:rPr kumimoji="0" lang="de-DE" sz="1800" b="0" i="0" u="none" strike="noStrike" cap="none" normalizeH="0" baseline="0" smtClean="0">
                          <a:ln>
                            <a:noFill/>
                          </a:ln>
                          <a:solidFill>
                            <a:schemeClr val="tx1"/>
                          </a:solidFill>
                          <a:effectLst/>
                          <a:latin typeface="Calibri" pitchFamily="34" charset="0"/>
                        </a:rPr>
                        <a:t>)</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Spain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 </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Austria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Belgium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a:t>
                      </a:r>
                      <a:r>
                        <a:rPr kumimoji="0" lang="en-GB" sz="1800" b="0" i="0" u="none" strike="noStrike" cap="none" normalizeH="0" baseline="0" smtClean="0">
                          <a:ln>
                            <a:noFill/>
                          </a:ln>
                          <a:solidFill>
                            <a:schemeClr val="tx1"/>
                          </a:solidFill>
                          <a:effectLst/>
                          <a:latin typeface="Calibri" pitchFamily="34" charset="0"/>
                        </a:rPr>
                        <a:t>limited info</a:t>
                      </a:r>
                      <a:r>
                        <a:rPr kumimoji="0" lang="de-DE" sz="1800" b="0" i="0" u="none" strike="noStrike" cap="none" normalizeH="0" baseline="0" smtClean="0">
                          <a:ln>
                            <a:noFill/>
                          </a:ln>
                          <a:solidFill>
                            <a:schemeClr val="tx1"/>
                          </a:solidFill>
                          <a:effectLst/>
                          <a:latin typeface="Calibri" pitchFamily="34" charset="0"/>
                        </a:rPr>
                        <a:t>)</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Ireland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France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United Kingdom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Germany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Luxembourg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Omitted</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United States </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rPr>
                        <a:t>Netherlands</a:t>
                      </a: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EU15 </a:t>
                      </a:r>
                      <a:r>
                        <a:rPr kumimoji="0" lang="en-US" sz="1800" b="0" i="0" u="none" strike="noStrike" cap="none" normalizeH="0" baseline="0" smtClean="0">
                          <a:ln>
                            <a:noFill/>
                          </a:ln>
                          <a:solidFill>
                            <a:schemeClr val="tx1"/>
                          </a:solidFill>
                          <a:effectLst/>
                          <a:latin typeface="Calibri" pitchFamily="34" charset="0"/>
                        </a:rPr>
                        <a:t>averages</a:t>
                      </a:r>
                      <a:r>
                        <a:rPr kumimoji="0" lang="de-DE" sz="1800" b="0" i="0" u="none" strike="noStrike" cap="none" normalizeH="0" baseline="0" smtClean="0">
                          <a:ln>
                            <a:noFill/>
                          </a:ln>
                          <a:solidFill>
                            <a:schemeClr val="tx1"/>
                          </a:solidFill>
                          <a:effectLst/>
                          <a:latin typeface="Calibri" pitchFamily="34" charset="0"/>
                        </a:rPr>
                        <a:t> </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Calibri" pitchFamily="34" charset="0"/>
                        </a:rPr>
                        <a:t>Focus</a:t>
                      </a: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274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50380" marR="50380"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320BE7E-859E-42B4-833F-2D199DC7A787}" type="slidenum">
              <a:rPr lang="en-US" smtClean="0">
                <a:latin typeface="Arial" charset="0"/>
              </a:rPr>
              <a:pPr eaLnBrk="1" hangingPunct="1"/>
              <a:t>15</a:t>
            </a:fld>
            <a:endParaRPr lang="en-US" smtClean="0">
              <a:latin typeface="Arial" charset="0"/>
            </a:endParaRPr>
          </a:p>
        </p:txBody>
      </p:sp>
      <p:sp>
        <p:nvSpPr>
          <p:cNvPr id="18435" name="Rectangle 2"/>
          <p:cNvSpPr>
            <a:spLocks noGrp="1" noChangeArrowheads="1"/>
          </p:cNvSpPr>
          <p:nvPr>
            <p:ph type="title" idx="4294967295"/>
          </p:nvPr>
        </p:nvSpPr>
        <p:spPr/>
        <p:txBody>
          <a:bodyPr/>
          <a:lstStyle/>
          <a:p>
            <a:pPr eaLnBrk="1" hangingPunct="1"/>
            <a:r>
              <a:rPr lang="en-US" sz="3200" b="1" smtClean="0">
                <a:latin typeface="Calibri" pitchFamily="34" charset="0"/>
              </a:rPr>
              <a:t>Outline</a:t>
            </a:r>
          </a:p>
        </p:txBody>
      </p:sp>
      <p:sp>
        <p:nvSpPr>
          <p:cNvPr id="18436" name="Rectangle 3"/>
          <p:cNvSpPr>
            <a:spLocks noGrp="1" noChangeArrowheads="1"/>
          </p:cNvSpPr>
          <p:nvPr>
            <p:ph type="body" idx="4294967295"/>
          </p:nvPr>
        </p:nvSpPr>
        <p:spPr/>
        <p:txBody>
          <a:bodyPr/>
          <a:lstStyle/>
          <a:p>
            <a:pPr>
              <a:buFont typeface="Wingdings" pitchFamily="2" charset="2"/>
              <a:buNone/>
            </a:pPr>
            <a:r>
              <a:rPr lang="en-GB" sz="2400" smtClean="0">
                <a:latin typeface="Calibri" pitchFamily="34" charset="0"/>
              </a:rPr>
              <a:t>1: Introduction </a:t>
            </a:r>
            <a:endParaRPr lang="en-US" sz="2400" smtClean="0">
              <a:latin typeface="Calibri" pitchFamily="34" charset="0"/>
            </a:endParaRPr>
          </a:p>
          <a:p>
            <a:pPr>
              <a:buFont typeface="Wingdings" pitchFamily="2" charset="2"/>
              <a:buNone/>
            </a:pPr>
            <a:r>
              <a:rPr lang="en-US" sz="2400" b="1" smtClean="0">
                <a:solidFill>
                  <a:schemeClr val="bg2"/>
                </a:solidFill>
                <a:latin typeface="Calibri" pitchFamily="34" charset="0"/>
              </a:rPr>
              <a:t>2: Reform and trends in normal and early pension </a:t>
            </a:r>
            <a:br>
              <a:rPr lang="en-US" sz="2400" b="1" smtClean="0">
                <a:solidFill>
                  <a:schemeClr val="bg2"/>
                </a:solidFill>
                <a:latin typeface="Calibri" pitchFamily="34" charset="0"/>
              </a:rPr>
            </a:br>
            <a:r>
              <a:rPr lang="en-US" sz="2400" b="1" smtClean="0">
                <a:solidFill>
                  <a:schemeClr val="bg2"/>
                </a:solidFill>
                <a:latin typeface="Calibri" pitchFamily="34" charset="0"/>
              </a:rPr>
              <a:t>eligibility age provisions</a:t>
            </a:r>
          </a:p>
          <a:p>
            <a:pPr>
              <a:buFont typeface="Wingdings" pitchFamily="2" charset="2"/>
              <a:buNone/>
            </a:pPr>
            <a:r>
              <a:rPr lang="en-US" sz="2400" smtClean="0">
                <a:latin typeface="Calibri" pitchFamily="34" charset="0"/>
              </a:rPr>
              <a:t>3: Pre- and post-reform incentives to retire</a:t>
            </a:r>
          </a:p>
          <a:p>
            <a:pPr>
              <a:buFont typeface="Wingdings" pitchFamily="2" charset="2"/>
              <a:buNone/>
            </a:pPr>
            <a:r>
              <a:rPr lang="en-US" sz="2400" smtClean="0">
                <a:latin typeface="Calibri" pitchFamily="34" charset="0"/>
              </a:rPr>
              <a:t>4: Reform and trends in labour market participation</a:t>
            </a:r>
            <a:endParaRPr lang="en-GB" sz="2400" smtClean="0">
              <a:latin typeface="Calibri" pitchFamily="34" charset="0"/>
            </a:endParaRPr>
          </a:p>
          <a:p>
            <a:pPr>
              <a:buFont typeface="Wingdings" pitchFamily="2" charset="2"/>
              <a:buNone/>
            </a:pPr>
            <a:r>
              <a:rPr lang="en-GB" sz="2400" smtClean="0">
                <a:latin typeface="Calibri" pitchFamily="34" charset="0"/>
              </a:rPr>
              <a:t>5: Reform and future labour supply</a:t>
            </a:r>
            <a:endParaRPr lang="en-US" sz="2400" smtClean="0">
              <a:latin typeface="Calibri" pitchFamily="34" charset="0"/>
            </a:endParaRPr>
          </a:p>
          <a:p>
            <a:pPr>
              <a:buFont typeface="Wingdings" pitchFamily="2" charset="2"/>
              <a:buNone/>
            </a:pPr>
            <a:r>
              <a:rPr lang="en-US" sz="2400" smtClean="0">
                <a:latin typeface="Calibri" pitchFamily="34" charset="0"/>
              </a:rPr>
              <a:t>6: Conclusion and discussion</a:t>
            </a:r>
          </a:p>
          <a:p>
            <a:pPr>
              <a:buFont typeface="Wingdings" pitchFamily="2" charset="2"/>
              <a:buNone/>
            </a:pPr>
            <a:r>
              <a:rPr lang="en-US" smtClean="0">
                <a:latin typeface="Calibri" pitchFamily="34" charset="0"/>
              </a:rPr>
              <a:t> </a:t>
            </a:r>
            <a:endParaRPr lang="de-DE" smtClean="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DD8F318-7A74-4BE7-803B-BEAAB09FB9C1}" type="slidenum">
              <a:rPr lang="en-US" smtClean="0">
                <a:latin typeface="Arial" charset="0"/>
              </a:rPr>
              <a:pPr eaLnBrk="1" hangingPunct="1"/>
              <a:t>16</a:t>
            </a:fld>
            <a:endParaRPr lang="en-US" smtClean="0">
              <a:latin typeface="Arial" charset="0"/>
            </a:endParaRPr>
          </a:p>
        </p:txBody>
      </p:sp>
      <p:sp>
        <p:nvSpPr>
          <p:cNvPr id="19459" name="Rectangle 2"/>
          <p:cNvSpPr>
            <a:spLocks noGrp="1" noChangeArrowheads="1"/>
          </p:cNvSpPr>
          <p:nvPr>
            <p:ph type="title" idx="4294967295"/>
          </p:nvPr>
        </p:nvSpPr>
        <p:spPr/>
        <p:txBody>
          <a:bodyPr/>
          <a:lstStyle/>
          <a:p>
            <a:r>
              <a:rPr lang="en-US" sz="3000" b="1" smtClean="0">
                <a:latin typeface="Calibri" pitchFamily="34" charset="0"/>
                <a:cs typeface="Calibri" pitchFamily="34" charset="0"/>
              </a:rPr>
              <a:t>Summary</a:t>
            </a:r>
            <a:r>
              <a:rPr lang="de-DE" sz="3000" smtClean="0">
                <a:latin typeface="Calibri" pitchFamily="34" charset="0"/>
                <a:cs typeface="Calibri" pitchFamily="34" charset="0"/>
              </a:rPr>
              <a:t>:</a:t>
            </a:r>
          </a:p>
        </p:txBody>
      </p:sp>
      <p:sp>
        <p:nvSpPr>
          <p:cNvPr id="19460" name="Rectangle 3"/>
          <p:cNvSpPr>
            <a:spLocks noGrp="1" noChangeArrowheads="1"/>
          </p:cNvSpPr>
          <p:nvPr>
            <p:ph type="body" idx="4294967295"/>
          </p:nvPr>
        </p:nvSpPr>
        <p:spPr/>
        <p:txBody>
          <a:bodyPr/>
          <a:lstStyle/>
          <a:p>
            <a:pPr>
              <a:buFont typeface="Wingdings" pitchFamily="2" charset="2"/>
              <a:buNone/>
            </a:pPr>
            <a:r>
              <a:rPr lang="en-GB" sz="2800" smtClean="0">
                <a:latin typeface="Calibri" pitchFamily="34" charset="0"/>
              </a:rPr>
              <a:t>	</a:t>
            </a:r>
            <a:r>
              <a:rPr lang="en-GB" sz="2600" smtClean="0">
                <a:latin typeface="Calibri" pitchFamily="34" charset="0"/>
              </a:rPr>
              <a:t>We extend and expand the recent work by Turner (2007) and </a:t>
            </a:r>
            <a:r>
              <a:rPr lang="en-US" sz="2600" smtClean="0">
                <a:latin typeface="Calibri" pitchFamily="34" charset="0"/>
              </a:rPr>
              <a:t>Chomik and Whitehouse (2010) on pension eligibility ages 1950-2050 by emphasizing more clearly the difference between normal and early eligibility ages, and by including the most recent reforms as well as the early retirement options implicit in unemployment compensation and disability schemes. </a:t>
            </a:r>
            <a:endParaRPr lang="de-DE" sz="2600" smtClean="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smtClean="0"/>
              <a:t>Summary of issues:</a:t>
            </a:r>
            <a:endParaRPr lang="en-US" smtClean="0"/>
          </a:p>
        </p:txBody>
      </p:sp>
      <p:sp>
        <p:nvSpPr>
          <p:cNvPr id="3" name="Inhaltsplatzhalter 2"/>
          <p:cNvSpPr>
            <a:spLocks noGrp="1"/>
          </p:cNvSpPr>
          <p:nvPr>
            <p:ph idx="1"/>
          </p:nvPr>
        </p:nvSpPr>
        <p:spPr/>
        <p:txBody>
          <a:bodyPr/>
          <a:lstStyle/>
          <a:p>
            <a:pPr>
              <a:defRPr/>
            </a:pPr>
            <a:endParaRPr lang="de-DE" dirty="0" smtClean="0"/>
          </a:p>
          <a:p>
            <a:pPr marL="0" indent="0">
              <a:buFont typeface="Wingdings" pitchFamily="2" charset="2"/>
              <a:buNone/>
              <a:defRPr/>
            </a:pPr>
            <a:r>
              <a:rPr lang="en-US" dirty="0"/>
              <a:t> </a:t>
            </a:r>
          </a:p>
          <a:p>
            <a:pPr>
              <a:defRPr/>
            </a:pPr>
            <a:r>
              <a:rPr lang="en-GB" dirty="0"/>
              <a:t>Normal pension eligibility ages</a:t>
            </a:r>
            <a:endParaRPr lang="en-US" dirty="0"/>
          </a:p>
          <a:p>
            <a:pPr marL="0" indent="0">
              <a:buFont typeface="Wingdings" pitchFamily="2" charset="2"/>
              <a:buNone/>
              <a:defRPr/>
            </a:pPr>
            <a:endParaRPr lang="en-US" dirty="0"/>
          </a:p>
          <a:p>
            <a:pPr>
              <a:defRPr/>
            </a:pPr>
            <a:r>
              <a:rPr lang="en-US" dirty="0"/>
              <a:t>Early eligibility ages and actuarial benefit adjustments</a:t>
            </a:r>
          </a:p>
          <a:p>
            <a:pPr>
              <a:defRPr/>
            </a:pPr>
            <a:endParaRPr lang="en-GB" dirty="0" smtClean="0"/>
          </a:p>
          <a:p>
            <a:pPr>
              <a:defRPr/>
            </a:pPr>
            <a:r>
              <a:rPr lang="en-GB" dirty="0" smtClean="0"/>
              <a:t>Pre-retirement </a:t>
            </a:r>
            <a:r>
              <a:rPr lang="en-GB" dirty="0"/>
              <a:t>options (unemployment – disability)</a:t>
            </a:r>
            <a:endParaRPr lang="en-US" dirty="0"/>
          </a:p>
          <a:p>
            <a:pPr marL="0" indent="0">
              <a:buFont typeface="Wingdings" pitchFamily="2" charset="2"/>
              <a:buNone/>
              <a:defRPr/>
            </a:pPr>
            <a:r>
              <a:rPr lang="en-US" dirty="0"/>
              <a:t> </a:t>
            </a:r>
          </a:p>
          <a:p>
            <a:pPr>
              <a:defRPr/>
            </a:pPr>
            <a:endParaRPr lang="en-US" dirty="0"/>
          </a:p>
        </p:txBody>
      </p:sp>
      <p:sp>
        <p:nvSpPr>
          <p:cNvPr id="20484"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F6F6276-7686-42E2-8C35-5A5222ADFC13}" type="slidenum">
              <a:rPr lang="en-US" smtClean="0">
                <a:latin typeface="Arial" charset="0"/>
              </a:rPr>
              <a:pPr eaLnBrk="1" hangingPunct="1"/>
              <a:t>17</a:t>
            </a:fld>
            <a:endParaRPr lang="en-US" smtClean="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en-GB" smtClean="0"/>
              <a:t/>
            </a:r>
            <a:br>
              <a:rPr lang="en-GB" smtClean="0"/>
            </a:br>
            <a:r>
              <a:rPr lang="en-GB" smtClean="0"/>
              <a:t>Normal pension eligibility ages</a:t>
            </a:r>
            <a:r>
              <a:rPr lang="en-US" smtClean="0"/>
              <a:t/>
            </a:r>
            <a:br>
              <a:rPr lang="en-US" smtClean="0"/>
            </a:br>
            <a:endParaRPr lang="en-US" smtClean="0"/>
          </a:p>
        </p:txBody>
      </p:sp>
      <p:sp>
        <p:nvSpPr>
          <p:cNvPr id="3" name="Inhaltsplatzhalter 2"/>
          <p:cNvSpPr>
            <a:spLocks noGrp="1"/>
          </p:cNvSpPr>
          <p:nvPr>
            <p:ph idx="1"/>
          </p:nvPr>
        </p:nvSpPr>
        <p:spPr/>
        <p:txBody>
          <a:bodyPr/>
          <a:lstStyle/>
          <a:p>
            <a:pPr marL="0" indent="0">
              <a:buFont typeface="Wingdings" pitchFamily="2" charset="2"/>
              <a:buNone/>
              <a:defRPr/>
            </a:pPr>
            <a:r>
              <a:rPr lang="en-US" b="1" dirty="0" smtClean="0"/>
              <a:t>My definition</a:t>
            </a:r>
            <a:endParaRPr lang="en-US" dirty="0"/>
          </a:p>
          <a:p>
            <a:pPr marL="0" indent="0">
              <a:buFont typeface="Wingdings" pitchFamily="2" charset="2"/>
              <a:buNone/>
              <a:defRPr/>
            </a:pPr>
            <a:r>
              <a:rPr lang="en-US" dirty="0" smtClean="0"/>
              <a:t>The </a:t>
            </a:r>
            <a:r>
              <a:rPr lang="en-US" dirty="0"/>
              <a:t>normal pension eligibility age is that age at which pension scheme members, </a:t>
            </a:r>
            <a:r>
              <a:rPr lang="en-US" b="1" u="sng" dirty="0"/>
              <a:t>independent of contribution record </a:t>
            </a:r>
            <a:r>
              <a:rPr lang="en-US" dirty="0"/>
              <a:t>can first draw full benefits without reduction for early retirement.</a:t>
            </a:r>
          </a:p>
          <a:p>
            <a:pPr marL="0" indent="0">
              <a:buFont typeface="Wingdings" pitchFamily="2" charset="2"/>
              <a:buNone/>
              <a:defRPr/>
            </a:pPr>
            <a:endParaRPr lang="en-US" sz="1100" dirty="0"/>
          </a:p>
          <a:p>
            <a:pPr marL="0" indent="0">
              <a:buFont typeface="Wingdings" pitchFamily="2" charset="2"/>
              <a:buNone/>
              <a:defRPr/>
            </a:pPr>
            <a:r>
              <a:rPr lang="en-US" b="1" dirty="0" smtClean="0"/>
              <a:t>Alternative </a:t>
            </a:r>
            <a:r>
              <a:rPr lang="en-US" b="1" dirty="0"/>
              <a:t>definition (Whitehouse)</a:t>
            </a:r>
            <a:endParaRPr lang="en-US" dirty="0"/>
          </a:p>
          <a:p>
            <a:pPr marL="0" indent="0">
              <a:buFont typeface="Wingdings" pitchFamily="2" charset="2"/>
              <a:buNone/>
              <a:defRPr/>
            </a:pPr>
            <a:r>
              <a:rPr lang="en-US" dirty="0" smtClean="0"/>
              <a:t>The </a:t>
            </a:r>
            <a:r>
              <a:rPr lang="en-US" dirty="0"/>
              <a:t>age at which a </a:t>
            </a:r>
            <a:r>
              <a:rPr lang="en-US" b="1" u="sng" dirty="0"/>
              <a:t>full career worker</a:t>
            </a:r>
            <a:r>
              <a:rPr lang="en-US" b="1" dirty="0"/>
              <a:t> </a:t>
            </a:r>
            <a:r>
              <a:rPr lang="en-US" dirty="0"/>
              <a:t>can first draw full benefits without reduction for early retirement. A full career </a:t>
            </a:r>
            <a:r>
              <a:rPr lang="en-US" dirty="0" smtClean="0"/>
              <a:t>worker is </a:t>
            </a:r>
            <a:r>
              <a:rPr lang="en-US" dirty="0"/>
              <a:t>defined as an individual starting work at age 20 and contributing in every year from that time. </a:t>
            </a:r>
          </a:p>
          <a:p>
            <a:pPr marL="0" indent="0">
              <a:buFont typeface="Wingdings" pitchFamily="2" charset="2"/>
              <a:buNone/>
              <a:defRPr/>
            </a:pPr>
            <a:r>
              <a:rPr lang="en-US" dirty="0"/>
              <a:t> </a:t>
            </a:r>
          </a:p>
          <a:p>
            <a:pPr>
              <a:defRPr/>
            </a:pPr>
            <a:endParaRPr lang="en-US" dirty="0"/>
          </a:p>
        </p:txBody>
      </p:sp>
      <p:sp>
        <p:nvSpPr>
          <p:cNvPr id="21508"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C2DB1FCF-30DB-4612-9C36-4B736636AC1F}" type="slidenum">
              <a:rPr lang="en-US" smtClean="0">
                <a:latin typeface="Arial" charset="0"/>
              </a:rPr>
              <a:pPr eaLnBrk="1" hangingPunct="1"/>
              <a:t>18</a:t>
            </a:fld>
            <a:endParaRPr lang="en-US" smtClean="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ADD4AB4-8406-425A-A8BB-C609774B5AC6}" type="slidenum">
              <a:rPr lang="en-US" smtClean="0">
                <a:latin typeface="Arial" charset="0"/>
              </a:rPr>
              <a:pPr eaLnBrk="1" hangingPunct="1"/>
              <a:t>19</a:t>
            </a:fld>
            <a:endParaRPr lang="en-US" smtClean="0">
              <a:latin typeface="Arial" charset="0"/>
            </a:endParaRPr>
          </a:p>
        </p:txBody>
      </p:sp>
      <p:sp>
        <p:nvSpPr>
          <p:cNvPr id="22531" name="Rectangle 2"/>
          <p:cNvSpPr>
            <a:spLocks noGrp="1" noChangeArrowheads="1"/>
          </p:cNvSpPr>
          <p:nvPr>
            <p:ph type="title" idx="4294967295"/>
          </p:nvPr>
        </p:nvSpPr>
        <p:spPr/>
        <p:txBody>
          <a:bodyPr/>
          <a:lstStyle/>
          <a:p>
            <a:r>
              <a:rPr lang="en-GB" sz="2800" b="1" dirty="0" smtClean="0">
                <a:latin typeface="Calibri" pitchFamily="34" charset="0"/>
              </a:rPr>
              <a:t>The U.S. </a:t>
            </a:r>
            <a:r>
              <a:rPr lang="en-GB" sz="2800" b="1" dirty="0">
                <a:latin typeface="Calibri" pitchFamily="34" charset="0"/>
              </a:rPr>
              <a:t>b</a:t>
            </a:r>
            <a:r>
              <a:rPr lang="en-GB" sz="2800" b="1" dirty="0" smtClean="0">
                <a:latin typeface="Calibri" pitchFamily="34" charset="0"/>
              </a:rPr>
              <a:t>enchmark  </a:t>
            </a:r>
            <a:endParaRPr lang="en-US" sz="2800" b="1" dirty="0" smtClean="0">
              <a:latin typeface="Calibri" pitchFamily="34" charset="0"/>
            </a:endParaRPr>
          </a:p>
        </p:txBody>
      </p:sp>
      <p:sp>
        <p:nvSpPr>
          <p:cNvPr id="22532" name="Rectangle 3"/>
          <p:cNvSpPr>
            <a:spLocks noGrp="1" noChangeArrowheads="1"/>
          </p:cNvSpPr>
          <p:nvPr>
            <p:ph type="body" idx="4294967295"/>
          </p:nvPr>
        </p:nvSpPr>
        <p:spPr/>
        <p:txBody>
          <a:bodyPr/>
          <a:lstStyle/>
          <a:p>
            <a:endParaRPr lang="en-US" sz="2400" dirty="0" smtClean="0">
              <a:latin typeface="Calibri" pitchFamily="34" charset="0"/>
            </a:endParaRPr>
          </a:p>
          <a:p>
            <a:r>
              <a:rPr lang="en-GB" sz="2400" dirty="0" smtClean="0">
                <a:latin typeface="Calibri" pitchFamily="34" charset="0"/>
              </a:rPr>
              <a:t>Normal age (since 1937): 65 years of age </a:t>
            </a:r>
          </a:p>
          <a:p>
            <a:r>
              <a:rPr lang="en-GB" sz="2400" dirty="0" smtClean="0">
                <a:latin typeface="Calibri" pitchFamily="34" charset="0"/>
              </a:rPr>
              <a:t>Early eligibility age (since 1956/61): 62 years of age</a:t>
            </a:r>
          </a:p>
          <a:p>
            <a:r>
              <a:rPr lang="en-GB" sz="2400" dirty="0" smtClean="0">
                <a:latin typeface="Calibri" pitchFamily="34" charset="0"/>
              </a:rPr>
              <a:t>Deductions for early retirement since 1956</a:t>
            </a:r>
          </a:p>
          <a:p>
            <a:r>
              <a:rPr lang="en-GB" sz="2400" dirty="0" smtClean="0">
                <a:latin typeface="Calibri" pitchFamily="34" charset="0"/>
              </a:rPr>
              <a:t>No introduction of special rules for older workers in unemployment compensation </a:t>
            </a:r>
          </a:p>
          <a:p>
            <a:r>
              <a:rPr lang="en-GB" sz="2400" dirty="0" smtClean="0">
                <a:latin typeface="Calibri" pitchFamily="34" charset="0"/>
              </a:rPr>
              <a:t>Disability</a:t>
            </a:r>
          </a:p>
          <a:p>
            <a:endParaRPr lang="en-US" sz="2800" dirty="0" smtClean="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F2F68FB-1537-4325-B934-41FADC8DDCC9}" type="slidenum">
              <a:rPr lang="en-US" smtClean="0">
                <a:latin typeface="Arial" charset="0"/>
              </a:rPr>
              <a:pPr eaLnBrk="1" hangingPunct="1"/>
              <a:t>2</a:t>
            </a:fld>
            <a:endParaRPr lang="en-US" smtClean="0">
              <a:latin typeface="Arial" charset="0"/>
            </a:endParaRPr>
          </a:p>
        </p:txBody>
      </p:sp>
      <p:sp>
        <p:nvSpPr>
          <p:cNvPr id="5123" name="Rectangle 2"/>
          <p:cNvSpPr>
            <a:spLocks noGrp="1" noChangeArrowheads="1"/>
          </p:cNvSpPr>
          <p:nvPr>
            <p:ph type="title"/>
          </p:nvPr>
        </p:nvSpPr>
        <p:spPr/>
        <p:txBody>
          <a:bodyPr/>
          <a:lstStyle/>
          <a:p>
            <a:pPr eaLnBrk="1" hangingPunct="1"/>
            <a:r>
              <a:rPr lang="en-US" sz="3200" smtClean="0"/>
              <a:t>Outline</a:t>
            </a:r>
          </a:p>
        </p:txBody>
      </p:sp>
      <p:sp>
        <p:nvSpPr>
          <p:cNvPr id="5124" name="Rectangle 3"/>
          <p:cNvSpPr>
            <a:spLocks noGrp="1" noChangeArrowheads="1"/>
          </p:cNvSpPr>
          <p:nvPr>
            <p:ph type="body" idx="1"/>
          </p:nvPr>
        </p:nvSpPr>
        <p:spPr/>
        <p:txBody>
          <a:bodyPr/>
          <a:lstStyle/>
          <a:p>
            <a:pPr>
              <a:buFont typeface="Wingdings" pitchFamily="2" charset="2"/>
              <a:buNone/>
            </a:pPr>
            <a:r>
              <a:rPr lang="en-GB" smtClean="0"/>
              <a:t>1: Introduction </a:t>
            </a:r>
            <a:endParaRPr lang="en-US" smtClean="0"/>
          </a:p>
          <a:p>
            <a:pPr>
              <a:buFont typeface="Wingdings" pitchFamily="2" charset="2"/>
              <a:buNone/>
            </a:pPr>
            <a:r>
              <a:rPr lang="en-US" smtClean="0"/>
              <a:t>2: Reform and trends in normal and early pension </a:t>
            </a:r>
            <a:br>
              <a:rPr lang="en-US" smtClean="0"/>
            </a:br>
            <a:r>
              <a:rPr lang="en-US" smtClean="0"/>
              <a:t>eligibility age provisions</a:t>
            </a:r>
          </a:p>
          <a:p>
            <a:pPr>
              <a:buFont typeface="Wingdings" pitchFamily="2" charset="2"/>
              <a:buNone/>
            </a:pPr>
            <a:r>
              <a:rPr lang="en-US" smtClean="0"/>
              <a:t>3: Pre- and post-reform incentives to retire</a:t>
            </a:r>
          </a:p>
          <a:p>
            <a:pPr>
              <a:buFont typeface="Wingdings" pitchFamily="2" charset="2"/>
              <a:buNone/>
            </a:pPr>
            <a:r>
              <a:rPr lang="en-US" smtClean="0"/>
              <a:t>4: Reform and trends in labour market participation</a:t>
            </a:r>
            <a:endParaRPr lang="en-GB" smtClean="0"/>
          </a:p>
          <a:p>
            <a:pPr>
              <a:buFont typeface="Wingdings" pitchFamily="2" charset="2"/>
              <a:buNone/>
            </a:pPr>
            <a:r>
              <a:rPr lang="en-GB" smtClean="0"/>
              <a:t>5: Reform and future labour supply</a:t>
            </a:r>
            <a:endParaRPr lang="en-US" smtClean="0"/>
          </a:p>
          <a:p>
            <a:pPr>
              <a:buFont typeface="Wingdings" pitchFamily="2" charset="2"/>
              <a:buNone/>
            </a:pPr>
            <a:r>
              <a:rPr lang="en-US" smtClean="0"/>
              <a:t>6: Conclusion and discussion </a:t>
            </a:r>
            <a:endParaRPr lang="de-DE"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9B441F5-F8E4-4388-828B-B756D862FFAD}" type="slidenum">
              <a:rPr lang="en-US" smtClean="0">
                <a:latin typeface="Arial" charset="0"/>
              </a:rPr>
              <a:pPr eaLnBrk="1" hangingPunct="1"/>
              <a:t>20</a:t>
            </a:fld>
            <a:endParaRPr lang="en-US" smtClean="0">
              <a:latin typeface="Arial" charset="0"/>
            </a:endParaRPr>
          </a:p>
        </p:txBody>
      </p:sp>
      <p:sp>
        <p:nvSpPr>
          <p:cNvPr id="23555" name="Rectangle 2"/>
          <p:cNvSpPr>
            <a:spLocks noGrp="1" noChangeArrowheads="1"/>
          </p:cNvSpPr>
          <p:nvPr>
            <p:ph type="title" idx="4294967295"/>
          </p:nvPr>
        </p:nvSpPr>
        <p:spPr/>
        <p:txBody>
          <a:bodyPr/>
          <a:lstStyle/>
          <a:p>
            <a:r>
              <a:rPr lang="en-GB" sz="2800" b="1" dirty="0" smtClean="0">
                <a:latin typeface="Calibri" pitchFamily="34" charset="0"/>
                <a:cs typeface="Calibri" pitchFamily="34" charset="0"/>
              </a:rPr>
              <a:t>Normal pension eligibility ages reform</a:t>
            </a:r>
            <a:r>
              <a:rPr lang="en-US" sz="2800" dirty="0" smtClean="0"/>
              <a:t/>
            </a:r>
            <a:br>
              <a:rPr lang="en-US" sz="2800" dirty="0" smtClean="0"/>
            </a:br>
            <a:r>
              <a:rPr lang="en-US" sz="2200" b="1" dirty="0" smtClean="0">
                <a:latin typeface="Calibri" pitchFamily="34" charset="0"/>
                <a:cs typeface="Calibri" pitchFamily="34" charset="0"/>
              </a:rPr>
              <a:t>1950-2000 versus 2000 onwards </a:t>
            </a:r>
          </a:p>
        </p:txBody>
      </p:sp>
      <p:sp>
        <p:nvSpPr>
          <p:cNvPr id="24580" name="Rectangle 3"/>
          <p:cNvSpPr>
            <a:spLocks noGrp="1" noChangeArrowheads="1"/>
          </p:cNvSpPr>
          <p:nvPr>
            <p:ph type="body" idx="4294967295"/>
          </p:nvPr>
        </p:nvSpPr>
        <p:spPr/>
        <p:txBody>
          <a:bodyPr/>
          <a:lstStyle/>
          <a:p>
            <a:pPr marL="0" indent="0">
              <a:buFont typeface="Wingdings" pitchFamily="2" charset="2"/>
              <a:buNone/>
              <a:defRPr/>
            </a:pPr>
            <a:r>
              <a:rPr lang="en-US" sz="2400" dirty="0">
                <a:latin typeface="Calibri" pitchFamily="34" charset="0"/>
                <a:cs typeface="Calibri" pitchFamily="34" charset="0"/>
              </a:rPr>
              <a:t>Few alterations in normal eligibility ages 1950-2000 </a:t>
            </a:r>
            <a:r>
              <a:rPr lang="en-US" sz="2400" dirty="0" smtClean="0">
                <a:latin typeface="Calibri" pitchFamily="34" charset="0"/>
                <a:cs typeface="Calibri" pitchFamily="34" charset="0"/>
              </a:rPr>
              <a:t>but </a:t>
            </a:r>
            <a:br>
              <a:rPr lang="en-US" sz="2400" dirty="0" smtClean="0">
                <a:latin typeface="Calibri" pitchFamily="34" charset="0"/>
                <a:cs typeface="Calibri" pitchFamily="34" charset="0"/>
              </a:rPr>
            </a:br>
            <a:r>
              <a:rPr lang="en-US" sz="2400" dirty="0" smtClean="0">
                <a:latin typeface="Calibri" pitchFamily="34" charset="0"/>
                <a:cs typeface="Calibri" pitchFamily="34" charset="0"/>
              </a:rPr>
              <a:t>we </a:t>
            </a:r>
            <a:r>
              <a:rPr lang="en-US" sz="2400" dirty="0">
                <a:latin typeface="Calibri" pitchFamily="34" charset="0"/>
                <a:cs typeface="Calibri" pitchFamily="34" charset="0"/>
              </a:rPr>
              <a:t>see a wave of reform after the turn of the </a:t>
            </a:r>
            <a:r>
              <a:rPr lang="en-US" sz="2400" dirty="0" smtClean="0">
                <a:latin typeface="Calibri" pitchFamily="34" charset="0"/>
                <a:cs typeface="Calibri" pitchFamily="34" charset="0"/>
              </a:rPr>
              <a:t>century </a:t>
            </a:r>
          </a:p>
          <a:p>
            <a:pPr marL="0" indent="0">
              <a:buFont typeface="Wingdings" pitchFamily="2" charset="2"/>
              <a:buNone/>
              <a:defRPr/>
            </a:pPr>
            <a:endParaRPr lang="en-US" sz="1200" dirty="0">
              <a:latin typeface="Calibri" pitchFamily="34" charset="0"/>
              <a:cs typeface="Calibri" pitchFamily="34" charset="0"/>
            </a:endParaRPr>
          </a:p>
          <a:p>
            <a:pPr>
              <a:defRPr/>
            </a:pPr>
            <a:r>
              <a:rPr lang="en-US" sz="2400" dirty="0" smtClean="0">
                <a:latin typeface="Calibri" pitchFamily="34" charset="0"/>
                <a:cs typeface="Calibri" pitchFamily="34" charset="0"/>
              </a:rPr>
              <a:t>U.S. </a:t>
            </a:r>
            <a:r>
              <a:rPr lang="en-US" sz="2400" dirty="0">
                <a:latin typeface="Calibri" pitchFamily="34" charset="0"/>
                <a:cs typeface="Calibri" pitchFamily="34" charset="0"/>
              </a:rPr>
              <a:t>Reagan reform 1983 – phased in from 2002 </a:t>
            </a:r>
            <a:r>
              <a:rPr lang="en-US" sz="2400" dirty="0" smtClean="0">
                <a:latin typeface="Calibri" pitchFamily="34" charset="0"/>
                <a:cs typeface="Calibri" pitchFamily="34" charset="0"/>
              </a:rPr>
              <a:t>onwards</a:t>
            </a:r>
            <a:r>
              <a:rPr lang="en-US" sz="2400" dirty="0">
                <a:latin typeface="Calibri" pitchFamily="34" charset="0"/>
                <a:cs typeface="Calibri" pitchFamily="34" charset="0"/>
              </a:rPr>
              <a:t> </a:t>
            </a:r>
          </a:p>
          <a:p>
            <a:pPr>
              <a:defRPr/>
            </a:pPr>
            <a:r>
              <a:rPr lang="en-US" sz="2400" dirty="0">
                <a:latin typeface="Calibri" pitchFamily="34" charset="0"/>
                <a:cs typeface="Calibri" pitchFamily="34" charset="0"/>
              </a:rPr>
              <a:t>A</a:t>
            </a:r>
            <a:r>
              <a:rPr lang="en-GB" sz="2400" dirty="0" err="1">
                <a:latin typeface="Calibri" pitchFamily="34" charset="0"/>
                <a:cs typeface="Calibri" pitchFamily="34" charset="0"/>
              </a:rPr>
              <a:t>ll</a:t>
            </a:r>
            <a:r>
              <a:rPr lang="en-GB" sz="2400" dirty="0">
                <a:latin typeface="Calibri" pitchFamily="34" charset="0"/>
                <a:cs typeface="Calibri" pitchFamily="34" charset="0"/>
              </a:rPr>
              <a:t> major EU15 countries are now following the American lead and </a:t>
            </a:r>
            <a:r>
              <a:rPr lang="en-GB" sz="2400" dirty="0" smtClean="0">
                <a:latin typeface="Calibri" pitchFamily="34" charset="0"/>
                <a:cs typeface="Calibri" pitchFamily="34" charset="0"/>
              </a:rPr>
              <a:t>example</a:t>
            </a:r>
            <a:r>
              <a:rPr lang="en-US" sz="2400" dirty="0">
                <a:latin typeface="Calibri" pitchFamily="34" charset="0"/>
                <a:cs typeface="Calibri" pitchFamily="34" charset="0"/>
              </a:rPr>
              <a:t> </a:t>
            </a:r>
          </a:p>
          <a:p>
            <a:pPr>
              <a:defRPr/>
            </a:pPr>
            <a:r>
              <a:rPr lang="en-GB" sz="2400" dirty="0">
                <a:latin typeface="Calibri" pitchFamily="34" charset="0"/>
                <a:cs typeface="Calibri" pitchFamily="34" charset="0"/>
              </a:rPr>
              <a:t>Germany in 2007 followed by France in 2010, and Italy and Spain </a:t>
            </a:r>
            <a:r>
              <a:rPr lang="en-GB" sz="2400" dirty="0" smtClean="0">
                <a:latin typeface="Calibri" pitchFamily="34" charset="0"/>
                <a:cs typeface="Calibri" pitchFamily="34" charset="0"/>
              </a:rPr>
              <a:t>2011</a:t>
            </a:r>
            <a:r>
              <a:rPr lang="en-US" sz="2400" dirty="0">
                <a:latin typeface="Calibri" pitchFamily="34" charset="0"/>
                <a:cs typeface="Calibri" pitchFamily="34" charset="0"/>
              </a:rPr>
              <a:t> </a:t>
            </a:r>
          </a:p>
          <a:p>
            <a:pPr>
              <a:defRPr/>
            </a:pPr>
            <a:r>
              <a:rPr lang="en-US" sz="2400" dirty="0">
                <a:latin typeface="Calibri" pitchFamily="34" charset="0"/>
                <a:cs typeface="Calibri" pitchFamily="34" charset="0"/>
              </a:rPr>
              <a:t>New EU innovation – eligibility age dependent on life expectancy: </a:t>
            </a:r>
            <a:r>
              <a:rPr lang="en-GB" sz="2400" dirty="0">
                <a:latin typeface="Calibri" pitchFamily="34" charset="0"/>
                <a:cs typeface="Calibri" pitchFamily="34" charset="0"/>
              </a:rPr>
              <a:t>Denmark, Italy, and Greece</a:t>
            </a:r>
            <a:endParaRPr lang="en-US" sz="2400" dirty="0">
              <a:latin typeface="Calibri" pitchFamily="34" charset="0"/>
              <a:cs typeface="Calibri" pitchFamily="34" charset="0"/>
            </a:endParaRPr>
          </a:p>
          <a:p>
            <a:pPr marL="0" indent="0">
              <a:buFont typeface="Wingdings" pitchFamily="2" charset="2"/>
              <a:buNone/>
              <a:defRPr/>
            </a:pPr>
            <a:r>
              <a:rPr lang="en-US" sz="2800" dirty="0"/>
              <a:t> </a:t>
            </a:r>
          </a:p>
          <a:p>
            <a:pPr>
              <a:defRPr/>
            </a:pPr>
            <a:endParaRPr lang="en-US" sz="2800" dirty="0" smtClean="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5"/>
          <p:cNvSpPr>
            <a:spLocks noGrp="1"/>
          </p:cNvSpPr>
          <p:nvPr>
            <p:ph type="sldNum" sz="quarter" idx="12"/>
          </p:nvPr>
        </p:nvSpPr>
        <p:spPr>
          <a:noFill/>
        </p:spPr>
        <p:txBody>
          <a:bodyPr/>
          <a:lstStyle/>
          <a:p>
            <a:fld id="{43B1D9FE-DD7F-4EA1-A03C-8E5A43ACC2A8}" type="slidenum">
              <a:rPr lang="en-US" altLang="zh-CN"/>
              <a:pPr/>
              <a:t>21</a:t>
            </a:fld>
            <a:endParaRPr lang="en-US" altLang="zh-CN"/>
          </a:p>
        </p:txBody>
      </p:sp>
      <p:sp>
        <p:nvSpPr>
          <p:cNvPr id="24579" name="Rectangle 5"/>
          <p:cNvSpPr>
            <a:spLocks noGrp="1" noChangeArrowheads="1"/>
          </p:cNvSpPr>
          <p:nvPr>
            <p:ph type="title" idx="4294967295"/>
          </p:nvPr>
        </p:nvSpPr>
        <p:spPr>
          <a:xfrm>
            <a:off x="428596" y="571480"/>
            <a:ext cx="8572560" cy="1143008"/>
          </a:xfrm>
        </p:spPr>
        <p:txBody>
          <a:bodyPr/>
          <a:lstStyle/>
          <a:p>
            <a:pPr algn="ctr"/>
            <a:r>
              <a:rPr lang="en-US" altLang="zh-CN" sz="1900" b="1" dirty="0" smtClean="0">
                <a:latin typeface="Calibri" pitchFamily="34" charset="0"/>
                <a:ea typeface="宋体" charset="-122"/>
              </a:rPr>
              <a:t>Figure: Reforming early and normal retirement age provisions, 2002 and 2011</a:t>
            </a:r>
            <a:br>
              <a:rPr lang="en-US" altLang="zh-CN" sz="1900" b="1" dirty="0" smtClean="0">
                <a:latin typeface="Calibri" pitchFamily="34" charset="0"/>
                <a:ea typeface="宋体" charset="-122"/>
              </a:rPr>
            </a:br>
            <a:endParaRPr lang="zh-CN" altLang="en-US" sz="1900" dirty="0">
              <a:latin typeface="Calibri" pitchFamily="34" charset="0"/>
            </a:endParaRPr>
          </a:p>
        </p:txBody>
      </p:sp>
      <p:sp>
        <p:nvSpPr>
          <p:cNvPr id="2458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
        <p:nvSpPr>
          <p:cNvPr id="2458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0" name="Diagramm 2"/>
          <p:cNvGraphicFramePr/>
          <p:nvPr/>
        </p:nvGraphicFramePr>
        <p:xfrm>
          <a:off x="1500166" y="1785926"/>
          <a:ext cx="6143668"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en-US" smtClean="0"/>
              <a:t>Early eligibility ages and actuarial benefit adjustments</a:t>
            </a:r>
            <a:br>
              <a:rPr lang="en-US" smtClean="0"/>
            </a:br>
            <a:r>
              <a:rPr lang="en-US" sz="2400" smtClean="0"/>
              <a:t>U.S. pioneer versus the European norm </a:t>
            </a:r>
          </a:p>
        </p:txBody>
      </p:sp>
      <p:sp>
        <p:nvSpPr>
          <p:cNvPr id="25603" name="Inhaltsplatzhalter 2"/>
          <p:cNvSpPr>
            <a:spLocks noGrp="1"/>
          </p:cNvSpPr>
          <p:nvPr>
            <p:ph idx="1"/>
          </p:nvPr>
        </p:nvSpPr>
        <p:spPr/>
        <p:txBody>
          <a:bodyPr/>
          <a:lstStyle/>
          <a:p>
            <a:r>
              <a:rPr lang="en-GB" dirty="0" smtClean="0"/>
              <a:t>United States has been a pioneer in introducing early retirement options, instituting an early eligibility age at 62 years of age for women in 1956 and for men in 1961 but with an annual actuarial decrement of 6.67 per cent</a:t>
            </a:r>
            <a:endParaRPr lang="en-US" dirty="0" smtClean="0"/>
          </a:p>
          <a:p>
            <a:r>
              <a:rPr lang="en-GB" dirty="0" smtClean="0"/>
              <a:t>In Europe, only France and Sweden had a similar rule at the time. Spain also introduced an early age option with actuarial deductions in 1967 </a:t>
            </a:r>
            <a:endParaRPr lang="en-US" dirty="0" smtClean="0"/>
          </a:p>
          <a:p>
            <a:r>
              <a:rPr lang="en-GB" dirty="0" smtClean="0"/>
              <a:t>With these exceptions and until recent reforms, the European norm has been to include early eligibility age provisions without actuarial decrements</a:t>
            </a:r>
            <a:endParaRPr lang="en-US" dirty="0" smtClean="0"/>
          </a:p>
          <a:p>
            <a:endParaRPr lang="en-US" dirty="0" smtClean="0"/>
          </a:p>
        </p:txBody>
      </p:sp>
      <p:sp>
        <p:nvSpPr>
          <p:cNvPr id="25604"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E8F7B6E-0DCE-4843-A824-1864E9DAE069}" type="slidenum">
              <a:rPr lang="en-US" smtClean="0">
                <a:latin typeface="Arial" charset="0"/>
              </a:rPr>
              <a:pPr eaLnBrk="1" hangingPunct="1"/>
              <a:t>22</a:t>
            </a:fld>
            <a:endParaRPr lang="en-US" smtClean="0">
              <a:latin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p:txBody>
          <a:bodyPr/>
          <a:lstStyle/>
          <a:p>
            <a:r>
              <a:rPr lang="en-US" smtClean="0"/>
              <a:t>Early eligibility ages and actuarial benefit adjustments</a:t>
            </a:r>
            <a:br>
              <a:rPr lang="en-US" smtClean="0"/>
            </a:br>
            <a:r>
              <a:rPr lang="en-US" sz="2200" smtClean="0"/>
              <a:t>Early reforms: 1950s onwards</a:t>
            </a:r>
          </a:p>
        </p:txBody>
      </p:sp>
      <p:sp>
        <p:nvSpPr>
          <p:cNvPr id="3" name="Inhaltsplatzhalter 2"/>
          <p:cNvSpPr>
            <a:spLocks noGrp="1"/>
          </p:cNvSpPr>
          <p:nvPr>
            <p:ph idx="1"/>
          </p:nvPr>
        </p:nvSpPr>
        <p:spPr/>
        <p:txBody>
          <a:bodyPr/>
          <a:lstStyle/>
          <a:p>
            <a:pPr marL="0" indent="0">
              <a:buFont typeface="Wingdings" pitchFamily="2" charset="2"/>
              <a:buNone/>
              <a:defRPr/>
            </a:pPr>
            <a:endParaRPr lang="en-US" sz="1100" b="1" dirty="0"/>
          </a:p>
          <a:p>
            <a:pPr marL="0" indent="0">
              <a:buFont typeface="Wingdings" pitchFamily="2" charset="2"/>
              <a:buNone/>
              <a:defRPr/>
            </a:pPr>
            <a:r>
              <a:rPr lang="en-US" b="1" dirty="0" smtClean="0"/>
              <a:t>Special </a:t>
            </a:r>
            <a:r>
              <a:rPr lang="en-US" b="1" dirty="0"/>
              <a:t>early eligibility age for women: </a:t>
            </a:r>
            <a:endParaRPr lang="en-US" dirty="0"/>
          </a:p>
          <a:p>
            <a:pPr marL="0" indent="0">
              <a:buFont typeface="Wingdings" pitchFamily="2" charset="2"/>
              <a:buNone/>
              <a:defRPr/>
            </a:pPr>
            <a:r>
              <a:rPr lang="en-US" b="1" dirty="0"/>
              <a:t> </a:t>
            </a:r>
            <a:endParaRPr lang="en-US" dirty="0"/>
          </a:p>
          <a:p>
            <a:pPr>
              <a:defRPr/>
            </a:pPr>
            <a:r>
              <a:rPr lang="en-US" dirty="0"/>
              <a:t>Austria, Belgium, Germany, Greece, Italy, and the UK</a:t>
            </a:r>
          </a:p>
          <a:p>
            <a:pPr marL="0" indent="0">
              <a:buFont typeface="Wingdings" pitchFamily="2" charset="2"/>
              <a:buNone/>
              <a:defRPr/>
            </a:pPr>
            <a:r>
              <a:rPr lang="en-US" b="1" dirty="0"/>
              <a:t> </a:t>
            </a:r>
            <a:endParaRPr lang="en-US" dirty="0"/>
          </a:p>
          <a:p>
            <a:pPr marL="0" indent="0">
              <a:buFont typeface="Wingdings" pitchFamily="2" charset="2"/>
              <a:buNone/>
              <a:defRPr/>
            </a:pPr>
            <a:r>
              <a:rPr lang="en-US" b="1" dirty="0"/>
              <a:t>Special early eligibility age for the long-term unemployed: </a:t>
            </a:r>
            <a:endParaRPr lang="en-US" dirty="0"/>
          </a:p>
          <a:p>
            <a:pPr marL="0" indent="0">
              <a:buFont typeface="Wingdings" pitchFamily="2" charset="2"/>
              <a:buNone/>
              <a:defRPr/>
            </a:pPr>
            <a:r>
              <a:rPr lang="en-US" b="1" dirty="0"/>
              <a:t> </a:t>
            </a:r>
            <a:endParaRPr lang="en-US" dirty="0"/>
          </a:p>
          <a:p>
            <a:pPr>
              <a:defRPr/>
            </a:pPr>
            <a:r>
              <a:rPr lang="en-US" dirty="0"/>
              <a:t>Germany, </a:t>
            </a:r>
            <a:r>
              <a:rPr lang="en-US" dirty="0" smtClean="0"/>
              <a:t>Austria, </a:t>
            </a:r>
            <a:r>
              <a:rPr lang="en-US" dirty="0"/>
              <a:t>and France </a:t>
            </a:r>
          </a:p>
          <a:p>
            <a:pPr marL="0" indent="0">
              <a:buFont typeface="Wingdings" pitchFamily="2" charset="2"/>
              <a:buNone/>
              <a:defRPr/>
            </a:pPr>
            <a:r>
              <a:rPr lang="en-US" b="1" dirty="0"/>
              <a:t> </a:t>
            </a:r>
            <a:endParaRPr lang="en-US" dirty="0"/>
          </a:p>
          <a:p>
            <a:pPr>
              <a:defRPr/>
            </a:pPr>
            <a:endParaRPr lang="en-US" dirty="0"/>
          </a:p>
        </p:txBody>
      </p:sp>
      <p:sp>
        <p:nvSpPr>
          <p:cNvPr id="26628"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BFB77CF-6242-424C-AB04-647E2FC8D13A}" type="slidenum">
              <a:rPr lang="en-US" smtClean="0">
                <a:latin typeface="Arial" charset="0"/>
              </a:rPr>
              <a:pPr eaLnBrk="1" hangingPunct="1"/>
              <a:t>23</a:t>
            </a:fld>
            <a:endParaRPr lang="en-US" smtClean="0">
              <a:latin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en-US" smtClean="0"/>
              <a:t>Early eligibility ages and actuarial benefit adjustments</a:t>
            </a:r>
            <a:br>
              <a:rPr lang="en-US" smtClean="0"/>
            </a:br>
            <a:r>
              <a:rPr lang="en-US" sz="2200" smtClean="0"/>
              <a:t>Second generation reforms: 1970s onwards</a:t>
            </a:r>
          </a:p>
        </p:txBody>
      </p:sp>
      <p:sp>
        <p:nvSpPr>
          <p:cNvPr id="3" name="Inhaltsplatzhalter 2"/>
          <p:cNvSpPr>
            <a:spLocks noGrp="1"/>
          </p:cNvSpPr>
          <p:nvPr>
            <p:ph idx="1"/>
          </p:nvPr>
        </p:nvSpPr>
        <p:spPr/>
        <p:txBody>
          <a:bodyPr/>
          <a:lstStyle/>
          <a:p>
            <a:pPr marL="0" indent="0">
              <a:buFont typeface="Wingdings" pitchFamily="2" charset="2"/>
              <a:buNone/>
              <a:defRPr/>
            </a:pPr>
            <a:endParaRPr lang="en-US" dirty="0" smtClean="0"/>
          </a:p>
          <a:p>
            <a:pPr marL="0" indent="0">
              <a:buFont typeface="Wingdings" pitchFamily="2" charset="2"/>
              <a:buNone/>
              <a:defRPr/>
            </a:pPr>
            <a:r>
              <a:rPr lang="en-US" dirty="0" smtClean="0"/>
              <a:t>O</a:t>
            </a:r>
            <a:r>
              <a:rPr lang="en-GB" dirty="0" err="1"/>
              <a:t>nly</a:t>
            </a:r>
            <a:r>
              <a:rPr lang="en-GB" dirty="0"/>
              <a:t> in the 1970s were universal early retirement provisions introduced on a wide scale in </a:t>
            </a:r>
            <a:r>
              <a:rPr lang="en-GB" dirty="0" smtClean="0"/>
              <a:t>Europe</a:t>
            </a:r>
            <a:r>
              <a:rPr lang="en-GB" dirty="0"/>
              <a:t> </a:t>
            </a:r>
            <a:endParaRPr lang="en-GB" dirty="0" smtClean="0"/>
          </a:p>
          <a:p>
            <a:pPr marL="0" indent="0">
              <a:buFont typeface="Wingdings" pitchFamily="2" charset="2"/>
              <a:buNone/>
              <a:defRPr/>
            </a:pPr>
            <a:endParaRPr lang="en-US" dirty="0"/>
          </a:p>
          <a:p>
            <a:pPr>
              <a:defRPr/>
            </a:pPr>
            <a:r>
              <a:rPr lang="en-GB" dirty="0"/>
              <a:t>Germany, Belgium, France, and Finland </a:t>
            </a:r>
            <a:endParaRPr lang="en-US" dirty="0"/>
          </a:p>
          <a:p>
            <a:pPr>
              <a:defRPr/>
            </a:pPr>
            <a:r>
              <a:rPr lang="en-GB" dirty="0" smtClean="0"/>
              <a:t>Netherlands</a:t>
            </a:r>
            <a:r>
              <a:rPr lang="en-GB" dirty="0"/>
              <a:t>, Denmark </a:t>
            </a:r>
            <a:endParaRPr lang="en-US" dirty="0"/>
          </a:p>
          <a:p>
            <a:pPr marL="0" indent="0">
              <a:buFont typeface="Wingdings" pitchFamily="2" charset="2"/>
              <a:buNone/>
              <a:defRPr/>
            </a:pPr>
            <a:r>
              <a:rPr lang="en-US" dirty="0"/>
              <a:t> </a:t>
            </a:r>
          </a:p>
          <a:p>
            <a:pPr marL="0" indent="0">
              <a:buFont typeface="Wingdings" pitchFamily="2" charset="2"/>
              <a:buNone/>
              <a:defRPr/>
            </a:pPr>
            <a:endParaRPr lang="en-US" dirty="0"/>
          </a:p>
        </p:txBody>
      </p:sp>
      <p:sp>
        <p:nvSpPr>
          <p:cNvPr id="27652"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AA65B6A-DC32-4BD9-B55C-92B34E5337E3}" type="slidenum">
              <a:rPr lang="en-US" smtClean="0">
                <a:latin typeface="Arial" charset="0"/>
              </a:rPr>
              <a:pPr eaLnBrk="1" hangingPunct="1"/>
              <a:t>24</a:t>
            </a:fld>
            <a:endParaRPr lang="en-US" smtClean="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3FACC86-2E8E-49D5-8318-713C9EEFC128}" type="slidenum">
              <a:rPr lang="en-US" smtClean="0">
                <a:latin typeface="Arial" charset="0"/>
              </a:rPr>
              <a:pPr eaLnBrk="1" hangingPunct="1"/>
              <a:t>25</a:t>
            </a:fld>
            <a:endParaRPr lang="en-US" smtClean="0">
              <a:latin typeface="Arial" charset="0"/>
            </a:endParaRPr>
          </a:p>
        </p:txBody>
      </p:sp>
      <p:sp>
        <p:nvSpPr>
          <p:cNvPr id="28675" name="Rectangle 2"/>
          <p:cNvSpPr>
            <a:spLocks noGrp="1" noChangeArrowheads="1"/>
          </p:cNvSpPr>
          <p:nvPr>
            <p:ph type="title" idx="4294967295"/>
          </p:nvPr>
        </p:nvSpPr>
        <p:spPr>
          <a:xfrm>
            <a:off x="468313" y="765175"/>
            <a:ext cx="8229600" cy="879475"/>
          </a:xfrm>
        </p:spPr>
        <p:txBody>
          <a:bodyPr/>
          <a:lstStyle/>
          <a:p>
            <a:r>
              <a:rPr lang="en-US" sz="2800" b="1" dirty="0" smtClean="0">
                <a:latin typeface="Calibri" pitchFamily="34" charset="0"/>
              </a:rPr>
              <a:t>Example: Italy Seniority Pensions &amp; Baby Pensioners</a:t>
            </a:r>
          </a:p>
        </p:txBody>
      </p:sp>
      <p:sp>
        <p:nvSpPr>
          <p:cNvPr id="28676" name="Rectangle 3"/>
          <p:cNvSpPr>
            <a:spLocks noGrp="1" noChangeArrowheads="1"/>
          </p:cNvSpPr>
          <p:nvPr>
            <p:ph type="body" idx="4294967295"/>
          </p:nvPr>
        </p:nvSpPr>
        <p:spPr/>
        <p:txBody>
          <a:bodyPr/>
          <a:lstStyle/>
          <a:p>
            <a:pPr>
              <a:lnSpc>
                <a:spcPct val="80000"/>
              </a:lnSpc>
            </a:pPr>
            <a:r>
              <a:rPr lang="en-GB" sz="2400" dirty="0" smtClean="0">
                <a:latin typeface="Calibri" pitchFamily="34" charset="0"/>
              </a:rPr>
              <a:t>1956 </a:t>
            </a:r>
            <a:r>
              <a:rPr lang="en-US" sz="2400" dirty="0" smtClean="0">
                <a:latin typeface="Calibri" pitchFamily="34" charset="0"/>
              </a:rPr>
              <a:t>seniority pensions (</a:t>
            </a:r>
            <a:r>
              <a:rPr lang="en-GB" sz="2400" dirty="0" err="1" smtClean="0">
                <a:latin typeface="Calibri" pitchFamily="34" charset="0"/>
              </a:rPr>
              <a:t>pensione</a:t>
            </a:r>
            <a:r>
              <a:rPr lang="en-GB" sz="2400" dirty="0" smtClean="0">
                <a:latin typeface="Calibri" pitchFamily="34" charset="0"/>
              </a:rPr>
              <a:t> di </a:t>
            </a:r>
            <a:r>
              <a:rPr lang="en-GB" sz="2400" dirty="0" err="1" smtClean="0">
                <a:latin typeface="Calibri" pitchFamily="34" charset="0"/>
              </a:rPr>
              <a:t>anzianità</a:t>
            </a:r>
            <a:r>
              <a:rPr lang="en-GB" sz="2400" dirty="0" smtClean="0">
                <a:latin typeface="Calibri" pitchFamily="34" charset="0"/>
              </a:rPr>
              <a:t>) </a:t>
            </a:r>
            <a:r>
              <a:rPr lang="en-US" sz="2400" dirty="0" smtClean="0">
                <a:latin typeface="Calibri" pitchFamily="34" charset="0"/>
              </a:rPr>
              <a:t>were introduced for public sector employees, allowing them to retire with a full pension after twenty five years of service (twenty years for women) without any age restrictions </a:t>
            </a:r>
          </a:p>
          <a:p>
            <a:pPr>
              <a:lnSpc>
                <a:spcPct val="80000"/>
              </a:lnSpc>
            </a:pPr>
            <a:r>
              <a:rPr lang="en-US" sz="2400" dirty="0" smtClean="0">
                <a:latin typeface="Calibri" pitchFamily="34" charset="0"/>
              </a:rPr>
              <a:t>From 1965 onwards private sector workers could retire at any age after 35 years of service and in 1973 contribution requirements for public sector workers were reduced to 20 years of service (fifteen for women). In Italian discourse these people were often referred to as “baby pensioners” because of their young ages </a:t>
            </a:r>
          </a:p>
          <a:p>
            <a:pPr>
              <a:lnSpc>
                <a:spcPct val="80000"/>
              </a:lnSpc>
            </a:pPr>
            <a:r>
              <a:rPr lang="en-US" sz="2400" dirty="0" smtClean="0">
                <a:latin typeface="Calibri" pitchFamily="34" charset="0"/>
              </a:rPr>
              <a:t>An age restriction (and actuarial reductions) was only introduced in 1993 when a minimum age of 52 years was introduced. Increased during the 1990s</a:t>
            </a:r>
          </a:p>
          <a:p>
            <a:pPr>
              <a:lnSpc>
                <a:spcPct val="80000"/>
              </a:lnSpc>
              <a:buFont typeface="Wingdings" pitchFamily="2" charset="2"/>
              <a:buNone/>
            </a:pPr>
            <a:endParaRPr lang="en-US" sz="24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r>
              <a:rPr lang="en-US" smtClean="0"/>
              <a:t/>
            </a:r>
            <a:br>
              <a:rPr lang="en-US" smtClean="0"/>
            </a:br>
            <a:r>
              <a:rPr lang="en-US" smtClean="0"/>
              <a:t/>
            </a:r>
            <a:br>
              <a:rPr lang="en-US" smtClean="0"/>
            </a:br>
            <a:r>
              <a:rPr lang="en-US" smtClean="0"/>
              <a:t/>
            </a:r>
            <a:br>
              <a:rPr lang="en-US" smtClean="0"/>
            </a:br>
            <a:r>
              <a:rPr lang="en-US" smtClean="0"/>
              <a:t>Early eligibility ages and actuarial benefit adjustments </a:t>
            </a:r>
            <a:r>
              <a:rPr lang="en-US" sz="2200" smtClean="0"/>
              <a:t>Reforms since the mid 1990s </a:t>
            </a:r>
          </a:p>
        </p:txBody>
      </p:sp>
      <p:sp>
        <p:nvSpPr>
          <p:cNvPr id="3" name="Inhaltsplatzhalter 2"/>
          <p:cNvSpPr>
            <a:spLocks noGrp="1"/>
          </p:cNvSpPr>
          <p:nvPr>
            <p:ph idx="1"/>
          </p:nvPr>
        </p:nvSpPr>
        <p:spPr/>
        <p:txBody>
          <a:bodyPr/>
          <a:lstStyle/>
          <a:p>
            <a:pPr>
              <a:defRPr/>
            </a:pPr>
            <a:r>
              <a:rPr lang="en-GB" sz="2200" dirty="0" smtClean="0"/>
              <a:t>First</a:t>
            </a:r>
            <a:r>
              <a:rPr lang="en-GB" sz="2200" dirty="0"/>
              <a:t>, spurred on by </a:t>
            </a:r>
            <a:r>
              <a:rPr lang="en-GB" sz="2200" dirty="0" smtClean="0"/>
              <a:t>EU </a:t>
            </a:r>
            <a:r>
              <a:rPr lang="en-GB" sz="2200" dirty="0"/>
              <a:t>legislation relating to gender equality, special early eligibility ages for women are being phased </a:t>
            </a:r>
            <a:r>
              <a:rPr lang="en-GB" sz="2200" dirty="0" smtClean="0"/>
              <a:t>out </a:t>
            </a:r>
            <a:endParaRPr lang="en-US" sz="2200" dirty="0"/>
          </a:p>
          <a:p>
            <a:pPr>
              <a:defRPr/>
            </a:pPr>
            <a:r>
              <a:rPr lang="en-GB" sz="2200" dirty="0"/>
              <a:t>Second, countries such as Germany, Finland, and Austria have abolished special provisions for the unemployed. On a broader front, concurrent with the increase in the normal eligibility age, during 2002-2012 the early eligibility ages have been set up in many countries (</a:t>
            </a:r>
            <a:r>
              <a:rPr lang="en-GB" sz="2200" b="1" i="1" dirty="0"/>
              <a:t>see figure</a:t>
            </a:r>
            <a:r>
              <a:rPr lang="en-GB" sz="2200" dirty="0" smtClean="0"/>
              <a:t>) </a:t>
            </a:r>
            <a:r>
              <a:rPr lang="en-GB" sz="2200" dirty="0"/>
              <a:t> </a:t>
            </a:r>
            <a:endParaRPr lang="en-US" sz="2200" dirty="0"/>
          </a:p>
          <a:p>
            <a:pPr>
              <a:defRPr/>
            </a:pPr>
            <a:r>
              <a:rPr lang="en-GB" sz="2200" dirty="0"/>
              <a:t>Third, beginning with Finland in 1986, countries that did not already have it (e.g. France, Sweden, Spain) have implemented actuarial reductions for early retirement, and the required numbers of contribution years have also been increased in a several countries</a:t>
            </a:r>
            <a:endParaRPr lang="en-US" sz="2200" dirty="0"/>
          </a:p>
          <a:p>
            <a:pPr marL="0" indent="0">
              <a:buFont typeface="Wingdings" pitchFamily="2" charset="2"/>
              <a:buNone/>
              <a:defRPr/>
            </a:pPr>
            <a:endParaRPr lang="en-US" dirty="0"/>
          </a:p>
        </p:txBody>
      </p:sp>
      <p:sp>
        <p:nvSpPr>
          <p:cNvPr id="29700"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E5779E8-6AEA-4C6A-87DD-35DFE16122DF}" type="slidenum">
              <a:rPr lang="en-US" smtClean="0">
                <a:latin typeface="Arial" charset="0"/>
              </a:rPr>
              <a:pPr eaLnBrk="1" hangingPunct="1"/>
              <a:t>26</a:t>
            </a:fld>
            <a:endParaRPr lang="en-US" smtClean="0">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nummernplatzhalter 5"/>
          <p:cNvSpPr>
            <a:spLocks noGrp="1"/>
          </p:cNvSpPr>
          <p:nvPr>
            <p:ph type="sldNum" sz="quarter" idx="12"/>
          </p:nvPr>
        </p:nvSpPr>
        <p:spPr>
          <a:noFill/>
        </p:spPr>
        <p:txBody>
          <a:bodyPr/>
          <a:lstStyle/>
          <a:p>
            <a:fld id="{43B1D9FE-DD7F-4EA1-A03C-8E5A43ACC2A8}" type="slidenum">
              <a:rPr lang="en-US" altLang="zh-CN"/>
              <a:pPr/>
              <a:t>27</a:t>
            </a:fld>
            <a:endParaRPr lang="en-US" altLang="zh-CN"/>
          </a:p>
        </p:txBody>
      </p:sp>
      <p:sp>
        <p:nvSpPr>
          <p:cNvPr id="24579" name="Rectangle 5"/>
          <p:cNvSpPr>
            <a:spLocks noGrp="1" noChangeArrowheads="1"/>
          </p:cNvSpPr>
          <p:nvPr>
            <p:ph type="title" idx="4294967295"/>
          </p:nvPr>
        </p:nvSpPr>
        <p:spPr>
          <a:xfrm>
            <a:off x="428596" y="571480"/>
            <a:ext cx="8572560" cy="769288"/>
          </a:xfrm>
        </p:spPr>
        <p:txBody>
          <a:bodyPr/>
          <a:lstStyle/>
          <a:p>
            <a:pPr algn="ctr"/>
            <a:r>
              <a:rPr lang="en-US" altLang="zh-CN" sz="1900" b="1" dirty="0" smtClean="0">
                <a:latin typeface="Calibri" pitchFamily="34" charset="0"/>
                <a:ea typeface="宋体" charset="-122"/>
              </a:rPr>
              <a:t>Figure: Reforming early and normal retirement age provisions,  2002 and 2011</a:t>
            </a:r>
            <a:endParaRPr lang="zh-CN" altLang="en-US" sz="1900" dirty="0">
              <a:latin typeface="Calibri" pitchFamily="34" charset="0"/>
            </a:endParaRPr>
          </a:p>
        </p:txBody>
      </p:sp>
      <p:sp>
        <p:nvSpPr>
          <p:cNvPr id="24580"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
        <p:nvSpPr>
          <p:cNvPr id="2458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graphicFrame>
        <p:nvGraphicFramePr>
          <p:cNvPr id="10" name="Diagramm 2"/>
          <p:cNvGraphicFramePr/>
          <p:nvPr/>
        </p:nvGraphicFramePr>
        <p:xfrm>
          <a:off x="1500166" y="1785926"/>
          <a:ext cx="6143668" cy="44291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sz="2800" b="1" smtClean="0">
                <a:latin typeface="Calibri" pitchFamily="34" charset="0"/>
              </a:rPr>
              <a:t>Pre-retirement options: U.S. versus EU</a:t>
            </a:r>
          </a:p>
        </p:txBody>
      </p:sp>
      <p:sp>
        <p:nvSpPr>
          <p:cNvPr id="32771" name="Rectangle 3"/>
          <p:cNvSpPr>
            <a:spLocks noGrp="1" noChangeArrowheads="1"/>
          </p:cNvSpPr>
          <p:nvPr>
            <p:ph type="body" idx="4294967295"/>
          </p:nvPr>
        </p:nvSpPr>
        <p:spPr/>
        <p:txBody>
          <a:bodyPr/>
          <a:lstStyle/>
          <a:p>
            <a:pPr>
              <a:defRPr/>
            </a:pPr>
            <a:r>
              <a:rPr lang="en-GB" sz="2200" dirty="0" smtClean="0">
                <a:latin typeface="Calibri" pitchFamily="34" charset="0"/>
                <a:cs typeface="Calibri" pitchFamily="34" charset="0"/>
              </a:rPr>
              <a:t>In addition to pension policy, development of early retirement options during the 1970s onwards involved unemployment compensation and disability policy. (Italy exception)</a:t>
            </a:r>
            <a:r>
              <a:rPr lang="en-US" sz="2200" dirty="0">
                <a:latin typeface="Calibri" pitchFamily="34" charset="0"/>
                <a:cs typeface="Calibri" pitchFamily="34" charset="0"/>
              </a:rPr>
              <a:t> </a:t>
            </a:r>
          </a:p>
          <a:p>
            <a:pPr>
              <a:defRPr/>
            </a:pPr>
            <a:r>
              <a:rPr lang="en-US" sz="2200" dirty="0">
                <a:latin typeface="Calibri" pitchFamily="34" charset="0"/>
                <a:cs typeface="Calibri" pitchFamily="34" charset="0"/>
              </a:rPr>
              <a:t>U.S. unemployment compensation has limited duration and in contrast to Europe, no special rules for older workers were introduced </a:t>
            </a:r>
            <a:r>
              <a:rPr lang="en-US" sz="2200" dirty="0" smtClean="0">
                <a:latin typeface="Calibri" pitchFamily="34" charset="0"/>
                <a:cs typeface="Calibri" pitchFamily="34" charset="0"/>
              </a:rPr>
              <a:t>1970-1990</a:t>
            </a:r>
            <a:r>
              <a:rPr lang="en-US" sz="2200" dirty="0">
                <a:latin typeface="Calibri" pitchFamily="34" charset="0"/>
                <a:cs typeface="Calibri" pitchFamily="34" charset="0"/>
              </a:rPr>
              <a:t> </a:t>
            </a:r>
          </a:p>
          <a:p>
            <a:pPr>
              <a:defRPr/>
            </a:pPr>
            <a:r>
              <a:rPr lang="en-US" sz="2200" dirty="0">
                <a:latin typeface="Calibri" pitchFamily="34" charset="0"/>
                <a:cs typeface="Calibri" pitchFamily="34" charset="0"/>
              </a:rPr>
              <a:t>By contrast, EU15 countries introduced </a:t>
            </a:r>
            <a:r>
              <a:rPr lang="en-US" sz="2200" b="1" dirty="0" err="1">
                <a:latin typeface="Calibri" pitchFamily="34" charset="0"/>
                <a:cs typeface="Calibri" pitchFamily="34" charset="0"/>
              </a:rPr>
              <a:t>i</a:t>
            </a:r>
            <a:r>
              <a:rPr lang="en-US" sz="2200" b="1" dirty="0">
                <a:latin typeface="Calibri" pitchFamily="34" charset="0"/>
                <a:cs typeface="Calibri" pitchFamily="34" charset="0"/>
              </a:rPr>
              <a:t>) </a:t>
            </a:r>
            <a:r>
              <a:rPr lang="en-US" sz="2200" dirty="0">
                <a:latin typeface="Calibri" pitchFamily="34" charset="0"/>
                <a:cs typeface="Calibri" pitchFamily="34" charset="0"/>
              </a:rPr>
              <a:t>special pre-retirement schemes for older workers (Belgium, France, Denmark, Finland) </a:t>
            </a:r>
            <a:r>
              <a:rPr lang="en-US" sz="2200" dirty="0" smtClean="0">
                <a:latin typeface="Calibri" pitchFamily="34" charset="0"/>
                <a:cs typeface="Calibri" pitchFamily="34" charset="0"/>
              </a:rPr>
              <a:t/>
            </a:r>
            <a:br>
              <a:rPr lang="en-US" sz="2200" dirty="0" smtClean="0">
                <a:latin typeface="Calibri" pitchFamily="34" charset="0"/>
                <a:cs typeface="Calibri" pitchFamily="34" charset="0"/>
              </a:rPr>
            </a:br>
            <a:r>
              <a:rPr lang="en-US" sz="2200" b="1" dirty="0" smtClean="0">
                <a:latin typeface="Calibri" pitchFamily="34" charset="0"/>
                <a:cs typeface="Calibri" pitchFamily="34" charset="0"/>
              </a:rPr>
              <a:t>ii</a:t>
            </a:r>
            <a:r>
              <a:rPr lang="en-US" sz="2200" b="1" dirty="0">
                <a:latin typeface="Calibri" pitchFamily="34" charset="0"/>
                <a:cs typeface="Calibri" pitchFamily="34" charset="0"/>
              </a:rPr>
              <a:t>) </a:t>
            </a:r>
            <a:r>
              <a:rPr lang="en-US" sz="2200" dirty="0">
                <a:latin typeface="Calibri" pitchFamily="34" charset="0"/>
                <a:cs typeface="Calibri" pitchFamily="34" charset="0"/>
              </a:rPr>
              <a:t>relaxed job-search rules for older workers, and </a:t>
            </a:r>
            <a:r>
              <a:rPr lang="en-US" sz="2200" b="1" dirty="0">
                <a:latin typeface="Calibri" pitchFamily="34" charset="0"/>
                <a:cs typeface="Calibri" pitchFamily="34" charset="0"/>
              </a:rPr>
              <a:t>iii) </a:t>
            </a:r>
            <a:r>
              <a:rPr lang="en-US" sz="2200" dirty="0">
                <a:latin typeface="Calibri" pitchFamily="34" charset="0"/>
                <a:cs typeface="Calibri" pitchFamily="34" charset="0"/>
              </a:rPr>
              <a:t>extended insurance benefit duration </a:t>
            </a:r>
            <a:endParaRPr lang="en-US" sz="2200" dirty="0" smtClean="0">
              <a:latin typeface="Calibri" pitchFamily="34" charset="0"/>
              <a:cs typeface="Calibri" pitchFamily="34" charset="0"/>
            </a:endParaRPr>
          </a:p>
          <a:p>
            <a:pPr marL="0" indent="0">
              <a:buFont typeface="Wingdings" pitchFamily="2" charset="2"/>
              <a:buNone/>
              <a:defRPr/>
            </a:pPr>
            <a:r>
              <a:rPr lang="en-US" sz="2400" dirty="0" smtClean="0"/>
              <a:t> </a:t>
            </a:r>
          </a:p>
          <a:p>
            <a:pPr>
              <a:defRPr/>
            </a:pPr>
            <a:endParaRPr lang="en-GB" sz="2400" dirty="0" smtClean="0">
              <a:latin typeface="Calibri" pitchFamily="34" charset="0"/>
            </a:endParaRPr>
          </a:p>
        </p:txBody>
      </p:sp>
      <p:sp>
        <p:nvSpPr>
          <p:cNvPr id="31748"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8DB9205-932B-4C35-B45F-A42FE5FFDDA4}" type="slidenum">
              <a:rPr lang="en-US" smtClean="0">
                <a:latin typeface="Arial" charset="0"/>
              </a:rPr>
              <a:pPr eaLnBrk="1" hangingPunct="1"/>
              <a:t>28</a:t>
            </a:fld>
            <a:endParaRPr lang="en-US" smtClean="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sz="2800" b="1" smtClean="0">
                <a:latin typeface="Calibri" pitchFamily="34" charset="0"/>
              </a:rPr>
              <a:t>Pre-retirement options: French case</a:t>
            </a:r>
            <a:br>
              <a:rPr lang="en-US" sz="2800" b="1" smtClean="0">
                <a:latin typeface="Calibri" pitchFamily="34" charset="0"/>
              </a:rPr>
            </a:br>
            <a:r>
              <a:rPr lang="en-US" sz="2200" b="1" smtClean="0">
                <a:latin typeface="Calibri" pitchFamily="34" charset="0"/>
              </a:rPr>
              <a:t>The Mitterrand reform </a:t>
            </a:r>
          </a:p>
        </p:txBody>
      </p:sp>
      <p:sp>
        <p:nvSpPr>
          <p:cNvPr id="32771" name="Rectangle 3"/>
          <p:cNvSpPr>
            <a:spLocks noGrp="1" noChangeArrowheads="1"/>
          </p:cNvSpPr>
          <p:nvPr>
            <p:ph type="body" idx="4294967295"/>
          </p:nvPr>
        </p:nvSpPr>
        <p:spPr/>
        <p:txBody>
          <a:bodyPr/>
          <a:lstStyle/>
          <a:p>
            <a:pPr marL="0" indent="0">
              <a:buFont typeface="Wingdings" pitchFamily="2" charset="2"/>
              <a:buNone/>
            </a:pPr>
            <a:endParaRPr lang="en-GB" sz="2200" dirty="0" smtClean="0">
              <a:latin typeface="Calibri" pitchFamily="34" charset="0"/>
              <a:cs typeface="Calibri" pitchFamily="34" charset="0"/>
            </a:endParaRPr>
          </a:p>
          <a:p>
            <a:pPr marL="0" indent="0">
              <a:buFont typeface="Wingdings" pitchFamily="2" charset="2"/>
              <a:buNone/>
            </a:pPr>
            <a:r>
              <a:rPr lang="en-GB" sz="2200" dirty="0" smtClean="0">
                <a:latin typeface="Calibri" pitchFamily="34" charset="0"/>
                <a:cs typeface="Calibri" pitchFamily="34" charset="0"/>
              </a:rPr>
              <a:t>In the case of France, </a:t>
            </a:r>
            <a:r>
              <a:rPr lang="en-GB" sz="2200" dirty="0" err="1" smtClean="0">
                <a:latin typeface="Calibri" pitchFamily="34" charset="0"/>
                <a:cs typeface="Calibri" pitchFamily="34" charset="0"/>
              </a:rPr>
              <a:t>Guillemard</a:t>
            </a:r>
            <a:r>
              <a:rPr lang="en-GB" sz="2200" dirty="0" smtClean="0">
                <a:latin typeface="Calibri" pitchFamily="34" charset="0"/>
                <a:cs typeface="Calibri" pitchFamily="34" charset="0"/>
              </a:rPr>
              <a:t> (1991) argues that the introduction of a full career option in 1982/83, allowing people with 37.5 years of contribution to retire at the age of 60, was </a:t>
            </a:r>
            <a:br>
              <a:rPr lang="en-GB" sz="2200" dirty="0" smtClean="0">
                <a:latin typeface="Calibri" pitchFamily="34" charset="0"/>
                <a:cs typeface="Calibri" pitchFamily="34" charset="0"/>
              </a:rPr>
            </a:br>
            <a:r>
              <a:rPr lang="en-GB" sz="2200" dirty="0" smtClean="0">
                <a:latin typeface="Calibri" pitchFamily="34" charset="0"/>
                <a:cs typeface="Calibri" pitchFamily="34" charset="0"/>
              </a:rPr>
              <a:t>in fact part of a cost-cutting exercise aiming to move claimants from generous unemployment compensation to the less generous pension scheme</a:t>
            </a:r>
          </a:p>
          <a:p>
            <a:pPr marL="0" indent="0">
              <a:buFont typeface="Wingdings" pitchFamily="2" charset="2"/>
              <a:buNone/>
            </a:pPr>
            <a:r>
              <a:rPr lang="en-US" sz="2200" dirty="0" smtClean="0">
                <a:latin typeface="Calibri" pitchFamily="34" charset="0"/>
                <a:cs typeface="Calibri" pitchFamily="34" charset="0"/>
              </a:rPr>
              <a:t>Technically speaking, the Mitterrand reform removed the </a:t>
            </a:r>
            <a:br>
              <a:rPr lang="en-US" sz="2200" dirty="0" smtClean="0">
                <a:latin typeface="Calibri" pitchFamily="34" charset="0"/>
                <a:cs typeface="Calibri" pitchFamily="34" charset="0"/>
              </a:rPr>
            </a:br>
            <a:r>
              <a:rPr lang="en-US" sz="2200" dirty="0" smtClean="0">
                <a:latin typeface="Calibri" pitchFamily="34" charset="0"/>
                <a:cs typeface="Calibri" pitchFamily="34" charset="0"/>
              </a:rPr>
              <a:t>early retirement penalty for long service employees in the </a:t>
            </a:r>
            <a:br>
              <a:rPr lang="en-US" sz="2200" dirty="0" smtClean="0">
                <a:latin typeface="Calibri" pitchFamily="34" charset="0"/>
                <a:cs typeface="Calibri" pitchFamily="34" charset="0"/>
              </a:rPr>
            </a:br>
            <a:r>
              <a:rPr lang="en-US" sz="2200" dirty="0" smtClean="0">
                <a:latin typeface="Calibri" pitchFamily="34" charset="0"/>
                <a:cs typeface="Calibri" pitchFamily="34" charset="0"/>
              </a:rPr>
              <a:t>age interval 60-65 (</a:t>
            </a:r>
            <a:r>
              <a:rPr lang="en-GB" sz="2200" dirty="0" err="1" smtClean="0">
                <a:latin typeface="Calibri" pitchFamily="34" charset="0"/>
                <a:cs typeface="Calibri" pitchFamily="34" charset="0"/>
              </a:rPr>
              <a:t>Bozio</a:t>
            </a:r>
            <a:r>
              <a:rPr lang="en-GB" sz="2200" dirty="0" smtClean="0">
                <a:latin typeface="Calibri" pitchFamily="34" charset="0"/>
                <a:cs typeface="Calibri" pitchFamily="34" charset="0"/>
              </a:rPr>
              <a:t> 2006)</a:t>
            </a:r>
            <a:r>
              <a:rPr lang="en-US" sz="2200" dirty="0" smtClean="0">
                <a:latin typeface="Calibri" pitchFamily="34" charset="0"/>
                <a:cs typeface="Calibri" pitchFamily="34" charset="0"/>
              </a:rPr>
              <a:t> </a:t>
            </a:r>
          </a:p>
        </p:txBody>
      </p:sp>
      <p:sp>
        <p:nvSpPr>
          <p:cNvPr id="32772"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B20458F-029F-4007-ACF5-FF3BE4555BDC}" type="slidenum">
              <a:rPr lang="en-US" smtClean="0">
                <a:latin typeface="Arial" charset="0"/>
              </a:rPr>
              <a:pPr eaLnBrk="1" hangingPunct="1"/>
              <a:t>29</a:t>
            </a:fld>
            <a:endParaRPr lang="en-US" smtClean="0">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37ED21A-1E75-4B17-8815-D78A1C5DB319}" type="slidenum">
              <a:rPr lang="en-US" smtClean="0">
                <a:latin typeface="Arial" charset="0"/>
              </a:rPr>
              <a:pPr eaLnBrk="1" hangingPunct="1"/>
              <a:t>3</a:t>
            </a:fld>
            <a:endParaRPr lang="en-US" smtClean="0">
              <a:latin typeface="Arial" charset="0"/>
            </a:endParaRPr>
          </a:p>
        </p:txBody>
      </p:sp>
      <p:sp>
        <p:nvSpPr>
          <p:cNvPr id="6147" name="Titel 1"/>
          <p:cNvSpPr>
            <a:spLocks noGrp="1"/>
          </p:cNvSpPr>
          <p:nvPr>
            <p:ph type="title"/>
          </p:nvPr>
        </p:nvSpPr>
        <p:spPr/>
        <p:txBody>
          <a:bodyPr/>
          <a:lstStyle/>
          <a:p>
            <a:pPr eaLnBrk="1" hangingPunct="1"/>
            <a:r>
              <a:rPr lang="de-DE" smtClean="0"/>
              <a:t>Abstract / </a:t>
            </a:r>
            <a:r>
              <a:rPr lang="en-US" smtClean="0"/>
              <a:t>Summary</a:t>
            </a:r>
          </a:p>
        </p:txBody>
      </p:sp>
      <p:sp>
        <p:nvSpPr>
          <p:cNvPr id="6148" name="Inhaltsplatzhalter 2"/>
          <p:cNvSpPr>
            <a:spLocks noGrp="1"/>
          </p:cNvSpPr>
          <p:nvPr>
            <p:ph idx="1"/>
          </p:nvPr>
        </p:nvSpPr>
        <p:spPr>
          <a:xfrm>
            <a:off x="468313" y="1700213"/>
            <a:ext cx="8229600" cy="4302125"/>
          </a:xfrm>
        </p:spPr>
        <p:txBody>
          <a:bodyPr/>
          <a:lstStyle/>
          <a:p>
            <a:pPr eaLnBrk="1" hangingPunct="1">
              <a:spcBef>
                <a:spcPct val="0"/>
              </a:spcBef>
            </a:pPr>
            <a:r>
              <a:rPr lang="en-GB" sz="1900" smtClean="0"/>
              <a:t>Taking a long 60 year look at trends in pensionable age policy this chapter places current policy initiatives in a broader context and considers how the different policies in the U.S. and EU15 countries have impacted on labour supply and participation of older people and how recent policies currently being phased-in are projected to impact during the next 50 years. </a:t>
            </a:r>
          </a:p>
          <a:p>
            <a:pPr eaLnBrk="1" hangingPunct="1"/>
            <a:r>
              <a:rPr lang="en-GB" sz="1900" smtClean="0"/>
              <a:t>We argue that the substantial gap between the participation rates on the two continents developing until the mid 1990s can largely be explained by differences in retirement age policy and that the much stronger increase in participation in EU15 vis-à-vis the U.S. during the past 15 years is one of the fruits of the new policies that have been adopted. </a:t>
            </a:r>
          </a:p>
          <a:p>
            <a:pPr eaLnBrk="1" hangingPunct="1"/>
            <a:r>
              <a:rPr lang="en-GB" sz="1900" smtClean="0"/>
              <a:t>Indeed, projections of the impact of retirement age reform discussed in the chapter indicates that in future we can expect EU15 countries to have higher participation rates for older people than the United States, thereby turning the pattern of the past forty years on its head.</a:t>
            </a:r>
            <a:endParaRPr lang="de-DE" sz="19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p:txBody>
          <a:bodyPr/>
          <a:lstStyle/>
          <a:p>
            <a:r>
              <a:rPr lang="en-US" smtClean="0"/>
              <a:t>EU pre-retirement options – example Finland</a:t>
            </a:r>
            <a:br>
              <a:rPr lang="en-US" smtClean="0"/>
            </a:br>
            <a:r>
              <a:rPr lang="en-US" sz="2200" smtClean="0"/>
              <a:t>The “unemployment pipeline”</a:t>
            </a:r>
          </a:p>
        </p:txBody>
      </p:sp>
      <p:sp>
        <p:nvSpPr>
          <p:cNvPr id="3" name="Inhaltsplatzhalter 2"/>
          <p:cNvSpPr>
            <a:spLocks noGrp="1"/>
          </p:cNvSpPr>
          <p:nvPr>
            <p:ph idx="1"/>
          </p:nvPr>
        </p:nvSpPr>
        <p:spPr/>
        <p:txBody>
          <a:bodyPr/>
          <a:lstStyle/>
          <a:p>
            <a:pPr marL="0" indent="0">
              <a:buFont typeface="Wingdings" pitchFamily="2" charset="2"/>
              <a:buNone/>
              <a:defRPr/>
            </a:pPr>
            <a:endParaRPr lang="en-GB" sz="2200" dirty="0" smtClean="0"/>
          </a:p>
          <a:p>
            <a:pPr marL="0" indent="0">
              <a:buFont typeface="Wingdings" pitchFamily="2" charset="2"/>
              <a:buNone/>
              <a:defRPr/>
            </a:pPr>
            <a:r>
              <a:rPr lang="en-GB" sz="2200" dirty="0" smtClean="0"/>
              <a:t>Finnish </a:t>
            </a:r>
            <a:r>
              <a:rPr lang="en-GB" sz="2200" dirty="0"/>
              <a:t>developments conveniently illustrate in a simplified manner the essential features of a broader European trend. What has become known as the “unemployment pipeline to retirement” consists of one sequence of schemes that applies to all localities, all industries, and both </a:t>
            </a:r>
            <a:r>
              <a:rPr lang="en-GB" sz="2200" dirty="0" smtClean="0"/>
              <a:t>sexes </a:t>
            </a:r>
          </a:p>
          <a:p>
            <a:pPr marL="0" indent="0">
              <a:buFont typeface="Wingdings" pitchFamily="2" charset="2"/>
              <a:buNone/>
              <a:defRPr/>
            </a:pPr>
            <a:r>
              <a:rPr lang="en-GB" sz="2200" dirty="0" smtClean="0"/>
              <a:t>In </a:t>
            </a:r>
            <a:r>
              <a:rPr lang="en-GB" sz="2200" dirty="0"/>
              <a:t>institutional terms, </a:t>
            </a:r>
            <a:r>
              <a:rPr lang="en-US" sz="2200" dirty="0"/>
              <a:t>Finland is the polar case to Italy. </a:t>
            </a:r>
            <a:r>
              <a:rPr lang="en-GB" sz="2200" dirty="0"/>
              <a:t>While in Italy almost all early withdrawal options have been a result of general rules embedded in the regular pension scheme, in Finland almost all withdrawal options have been based on special provisions in pension, unemployment compensation, and disability </a:t>
            </a:r>
            <a:r>
              <a:rPr lang="en-GB" sz="2200" dirty="0" smtClean="0"/>
              <a:t>legislation</a:t>
            </a:r>
            <a:endParaRPr lang="en-US" sz="2200" dirty="0"/>
          </a:p>
          <a:p>
            <a:pPr>
              <a:defRPr/>
            </a:pPr>
            <a:endParaRPr lang="en-US" dirty="0"/>
          </a:p>
        </p:txBody>
      </p:sp>
      <p:sp>
        <p:nvSpPr>
          <p:cNvPr id="33796"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BB79757-0698-4859-91D2-42971187127D}" type="slidenum">
              <a:rPr lang="en-US" smtClean="0">
                <a:latin typeface="Arial" charset="0"/>
              </a:rPr>
              <a:pPr eaLnBrk="1" hangingPunct="1"/>
              <a:t>30</a:t>
            </a:fld>
            <a:endParaRPr lang="en-US" smtClean="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262CFA2-A5E3-4DEE-8221-15D64C354664}" type="slidenum">
              <a:rPr lang="en-US" smtClean="0">
                <a:latin typeface="Arial" charset="0"/>
              </a:rPr>
              <a:pPr eaLnBrk="1" hangingPunct="1"/>
              <a:t>31</a:t>
            </a:fld>
            <a:endParaRPr lang="en-US" smtClean="0">
              <a:latin typeface="Arial" charset="0"/>
            </a:endParaRPr>
          </a:p>
        </p:txBody>
      </p:sp>
      <p:sp>
        <p:nvSpPr>
          <p:cNvPr id="34819" name="Rectangle 2"/>
          <p:cNvSpPr>
            <a:spLocks noGrp="1" noChangeArrowheads="1"/>
          </p:cNvSpPr>
          <p:nvPr>
            <p:ph type="title" idx="4294967295"/>
          </p:nvPr>
        </p:nvSpPr>
        <p:spPr/>
        <p:txBody>
          <a:bodyPr/>
          <a:lstStyle/>
          <a:p>
            <a:r>
              <a:rPr lang="en-US" sz="2800" b="1" smtClean="0">
                <a:latin typeface="Calibri" pitchFamily="34" charset="0"/>
              </a:rPr>
              <a:t>EU pre-retirement options – example Finland</a:t>
            </a:r>
          </a:p>
        </p:txBody>
      </p:sp>
      <p:sp>
        <p:nvSpPr>
          <p:cNvPr id="34820" name="Rectangle 3"/>
          <p:cNvSpPr>
            <a:spLocks noGrp="1" noChangeArrowheads="1"/>
          </p:cNvSpPr>
          <p:nvPr>
            <p:ph type="body" idx="4294967295"/>
          </p:nvPr>
        </p:nvSpPr>
        <p:spPr/>
        <p:txBody>
          <a:bodyPr/>
          <a:lstStyle/>
          <a:p>
            <a:r>
              <a:rPr lang="en-GB" sz="2600" smtClean="0">
                <a:latin typeface="Calibri" pitchFamily="34" charset="0"/>
              </a:rPr>
              <a:t>Ordinary unemployment insurance </a:t>
            </a:r>
          </a:p>
          <a:p>
            <a:r>
              <a:rPr lang="en-GB" sz="2600" smtClean="0">
                <a:latin typeface="Calibri" pitchFamily="34" charset="0"/>
              </a:rPr>
              <a:t>Extended unemployment insurance (for people over a certain age)</a:t>
            </a:r>
          </a:p>
          <a:p>
            <a:r>
              <a:rPr lang="en-GB" sz="2600" smtClean="0">
                <a:latin typeface="Calibri" pitchFamily="34" charset="0"/>
              </a:rPr>
              <a:t>Unemployment pension, with benefits related to pension provision (in contrast to unemployment insurance – i.e. the Danish approach)  </a:t>
            </a:r>
          </a:p>
          <a:p>
            <a:r>
              <a:rPr lang="en-GB" sz="2600" smtClean="0">
                <a:latin typeface="Calibri" pitchFamily="34" charset="0"/>
              </a:rPr>
              <a:t>Normal retirement age </a:t>
            </a:r>
            <a:endParaRPr lang="en-US" sz="2600" smtClean="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D51D6F2-C59C-4D3F-A2EF-4EBC02D5AE19}" type="slidenum">
              <a:rPr lang="en-US" smtClean="0">
                <a:latin typeface="Arial" charset="0"/>
              </a:rPr>
              <a:pPr eaLnBrk="1" hangingPunct="1"/>
              <a:t>32</a:t>
            </a:fld>
            <a:endParaRPr lang="en-US" smtClean="0">
              <a:latin typeface="Arial" charset="0"/>
            </a:endParaRPr>
          </a:p>
        </p:txBody>
      </p:sp>
      <p:sp>
        <p:nvSpPr>
          <p:cNvPr id="35843" name="Rectangle 2"/>
          <p:cNvSpPr>
            <a:spLocks noGrp="1" noChangeArrowheads="1"/>
          </p:cNvSpPr>
          <p:nvPr>
            <p:ph type="title" idx="4294967295"/>
          </p:nvPr>
        </p:nvSpPr>
        <p:spPr>
          <a:xfrm>
            <a:off x="395288" y="476250"/>
            <a:ext cx="8229600" cy="1143000"/>
          </a:xfrm>
        </p:spPr>
        <p:txBody>
          <a:bodyPr/>
          <a:lstStyle/>
          <a:p>
            <a:pPr algn="ctr">
              <a:lnSpc>
                <a:spcPct val="250000"/>
              </a:lnSpc>
            </a:pPr>
            <a:r>
              <a:rPr lang="en-US" sz="2400" b="1" dirty="0" smtClean="0">
                <a:latin typeface="Calibri" pitchFamily="34" charset="0"/>
              </a:rPr>
              <a:t>Figure: Pre-retirement policy in Finland 1971 onwards</a:t>
            </a:r>
            <a:endParaRPr lang="en-US" sz="2400" dirty="0" smtClean="0">
              <a:solidFill>
                <a:schemeClr val="bg2"/>
              </a:solidFill>
              <a:latin typeface="Calibri" pitchFamily="34" charset="0"/>
            </a:endParaRPr>
          </a:p>
        </p:txBody>
      </p:sp>
      <p:graphicFrame>
        <p:nvGraphicFramePr>
          <p:cNvPr id="35844" name="Diagramm 4"/>
          <p:cNvGraphicFramePr>
            <a:graphicFrameLocks/>
          </p:cNvGraphicFramePr>
          <p:nvPr/>
        </p:nvGraphicFramePr>
        <p:xfrm>
          <a:off x="992188" y="2082800"/>
          <a:ext cx="6438900" cy="3870325"/>
        </p:xfrm>
        <a:graphic>
          <a:graphicData uri="http://schemas.openxmlformats.org/presentationml/2006/ole">
            <p:oleObj spid="_x0000_s35857" r:id="rId3" imgW="6437934" imgH="3865199" progId="Excel.Sheet.8">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Pre-retirement options: Disability policy</a:t>
            </a:r>
            <a:r>
              <a:rPr lang="de-DE" dirty="0" smtClean="0"/>
              <a:t/>
            </a:r>
            <a:br>
              <a:rPr lang="de-DE" dirty="0" smtClean="0"/>
            </a:br>
            <a:r>
              <a:rPr lang="en-US" dirty="0"/>
              <a:t>Policy traditions </a:t>
            </a:r>
          </a:p>
        </p:txBody>
      </p:sp>
      <p:sp>
        <p:nvSpPr>
          <p:cNvPr id="3" name="Inhaltsplatzhalter 2"/>
          <p:cNvSpPr>
            <a:spLocks noGrp="1"/>
          </p:cNvSpPr>
          <p:nvPr>
            <p:ph idx="1"/>
          </p:nvPr>
        </p:nvSpPr>
        <p:spPr/>
        <p:txBody>
          <a:bodyPr/>
          <a:lstStyle/>
          <a:p>
            <a:pPr marL="0" indent="0">
              <a:buNone/>
            </a:pPr>
            <a:endParaRPr lang="en-US" sz="2000" dirty="0" smtClean="0"/>
          </a:p>
          <a:p>
            <a:pPr marL="0" indent="0">
              <a:buNone/>
            </a:pPr>
            <a:r>
              <a:rPr lang="en-US" sz="2200" dirty="0" smtClean="0"/>
              <a:t>Under </a:t>
            </a:r>
            <a:r>
              <a:rPr lang="en-US" sz="2200" dirty="0"/>
              <a:t>most programs, provisions for disability benefits for persons who are permanently disabled as the result of </a:t>
            </a:r>
            <a:r>
              <a:rPr lang="en-US" sz="2200" dirty="0" smtClean="0"/>
              <a:t>non-occupational </a:t>
            </a:r>
            <a:r>
              <a:rPr lang="en-US" sz="2200" dirty="0"/>
              <a:t>causes are very similar to those for the aged. The same basic formula usually applies for total disability as for old age—a cash amount usually expressed as a percent­age of average earnings</a:t>
            </a:r>
            <a:r>
              <a:rPr lang="en-US" sz="2200" dirty="0" smtClean="0"/>
              <a:t>.</a:t>
            </a:r>
            <a:r>
              <a:rPr lang="en-US" sz="2200" dirty="0"/>
              <a:t> </a:t>
            </a:r>
          </a:p>
          <a:p>
            <a:pPr marL="0" indent="0">
              <a:buNone/>
            </a:pPr>
            <a:r>
              <a:rPr lang="en-US" sz="2200" dirty="0"/>
              <a:t>Partial disability benefits, if payable, are usually reduced, according to a fixed scale. The system may also provide rehabilitation and training</a:t>
            </a:r>
            <a:r>
              <a:rPr lang="en-US" sz="2200" dirty="0" smtClean="0"/>
              <a:t>.</a:t>
            </a:r>
            <a:r>
              <a:rPr lang="en-US" sz="2200" dirty="0"/>
              <a:t> </a:t>
            </a:r>
          </a:p>
          <a:p>
            <a:pPr marL="0" indent="0">
              <a:buNone/>
            </a:pPr>
            <a:endParaRPr lang="en-US" sz="2000" dirty="0" smtClean="0"/>
          </a:p>
          <a:p>
            <a:pPr marL="0" indent="0">
              <a:buNone/>
            </a:pPr>
            <a:r>
              <a:rPr lang="en-US" sz="1800" dirty="0" smtClean="0"/>
              <a:t>Source: US </a:t>
            </a:r>
            <a:r>
              <a:rPr lang="en-US" sz="1800" dirty="0"/>
              <a:t>Social Security Administration: Social Security Programs Throughout the World Europe 2010 Page 7</a:t>
            </a:r>
          </a:p>
          <a:p>
            <a:pPr marL="0" indent="0">
              <a:buNone/>
            </a:pPr>
            <a:r>
              <a:rPr lang="en-US" dirty="0"/>
              <a:t> </a:t>
            </a:r>
          </a:p>
          <a:p>
            <a:endParaRPr lang="en-US" dirty="0"/>
          </a:p>
        </p:txBody>
      </p:sp>
      <p:sp>
        <p:nvSpPr>
          <p:cNvPr id="4" name="Foliennummernplatzhalter 3"/>
          <p:cNvSpPr>
            <a:spLocks noGrp="1"/>
          </p:cNvSpPr>
          <p:nvPr>
            <p:ph type="sldNum" sz="quarter" idx="12"/>
          </p:nvPr>
        </p:nvSpPr>
        <p:spPr/>
        <p:txBody>
          <a:bodyPr/>
          <a:lstStyle/>
          <a:p>
            <a:pPr>
              <a:defRPr/>
            </a:pPr>
            <a:fld id="{02969884-F92E-4DEE-A641-FC7440F2C862}" type="slidenum">
              <a:rPr lang="en-US" smtClean="0"/>
              <a:pPr>
                <a:defRPr/>
              </a:pPr>
              <a:t>33</a:t>
            </a:fld>
            <a:endParaRPr lang="en-US" dirty="0"/>
          </a:p>
        </p:txBody>
      </p:sp>
    </p:spTree>
    <p:extLst>
      <p:ext uri="{BB962C8B-B14F-4D97-AF65-F5344CB8AC3E}">
        <p14:creationId xmlns="" xmlns:p14="http://schemas.microsoft.com/office/powerpoint/2010/main" val="768421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Disability: Policy </a:t>
            </a:r>
            <a:r>
              <a:rPr lang="en-US" dirty="0" smtClean="0"/>
              <a:t>issues </a:t>
            </a:r>
            <a:r>
              <a:rPr lang="en-US" dirty="0"/>
              <a:t/>
            </a:r>
            <a:br>
              <a:rPr lang="en-US" dirty="0"/>
            </a:br>
            <a:endParaRPr lang="en-US" dirty="0"/>
          </a:p>
        </p:txBody>
      </p:sp>
      <p:sp>
        <p:nvSpPr>
          <p:cNvPr id="3" name="Inhaltsplatzhalter 2"/>
          <p:cNvSpPr>
            <a:spLocks noGrp="1"/>
          </p:cNvSpPr>
          <p:nvPr>
            <p:ph idx="1"/>
          </p:nvPr>
        </p:nvSpPr>
        <p:spPr/>
        <p:txBody>
          <a:bodyPr/>
          <a:lstStyle/>
          <a:p>
            <a:pPr marL="0" indent="0">
              <a:buNone/>
            </a:pPr>
            <a:endParaRPr lang="de-DE" dirty="0" smtClean="0"/>
          </a:p>
          <a:p>
            <a:pPr marL="0" indent="0">
              <a:buNone/>
            </a:pPr>
            <a:r>
              <a:rPr lang="en-US" dirty="0"/>
              <a:t> </a:t>
            </a:r>
          </a:p>
          <a:p>
            <a:r>
              <a:rPr lang="en-US" dirty="0"/>
              <a:t>Medical </a:t>
            </a:r>
            <a:r>
              <a:rPr lang="en-US" dirty="0" smtClean="0"/>
              <a:t>criteria</a:t>
            </a:r>
          </a:p>
          <a:p>
            <a:pPr marL="0" indent="0">
              <a:buNone/>
            </a:pPr>
            <a:r>
              <a:rPr lang="en-US" dirty="0"/>
              <a:t> </a:t>
            </a:r>
          </a:p>
          <a:p>
            <a:r>
              <a:rPr lang="en-US" dirty="0" err="1"/>
              <a:t>Labour</a:t>
            </a:r>
            <a:r>
              <a:rPr lang="en-US" dirty="0"/>
              <a:t> market criteria (unemployment insurance)</a:t>
            </a:r>
          </a:p>
          <a:p>
            <a:pPr marL="0" indent="0">
              <a:buNone/>
            </a:pPr>
            <a:r>
              <a:rPr lang="en-US" dirty="0"/>
              <a:t> </a:t>
            </a:r>
          </a:p>
          <a:p>
            <a:r>
              <a:rPr lang="en-US" dirty="0"/>
              <a:t>Permanent or temporary awards - rehabilitation </a:t>
            </a:r>
          </a:p>
          <a:p>
            <a:pPr marL="0" indent="0">
              <a:buNone/>
            </a:pPr>
            <a:r>
              <a:rPr lang="en-US" dirty="0"/>
              <a:t> </a:t>
            </a:r>
          </a:p>
          <a:p>
            <a:pPr marL="0" indent="0">
              <a:buNone/>
            </a:pPr>
            <a:endParaRPr lang="en-US" dirty="0"/>
          </a:p>
        </p:txBody>
      </p:sp>
      <p:sp>
        <p:nvSpPr>
          <p:cNvPr id="4" name="Foliennummernplatzhalter 3"/>
          <p:cNvSpPr>
            <a:spLocks noGrp="1"/>
          </p:cNvSpPr>
          <p:nvPr>
            <p:ph type="sldNum" sz="quarter" idx="12"/>
          </p:nvPr>
        </p:nvSpPr>
        <p:spPr/>
        <p:txBody>
          <a:bodyPr/>
          <a:lstStyle/>
          <a:p>
            <a:pPr>
              <a:defRPr/>
            </a:pPr>
            <a:fld id="{02969884-F92E-4DEE-A641-FC7440F2C862}" type="slidenum">
              <a:rPr lang="en-US" smtClean="0"/>
              <a:pPr>
                <a:defRPr/>
              </a:pPr>
              <a:t>34</a:t>
            </a:fld>
            <a:endParaRPr lang="en-US" dirty="0"/>
          </a:p>
        </p:txBody>
      </p:sp>
    </p:spTree>
    <p:extLst>
      <p:ext uri="{BB962C8B-B14F-4D97-AF65-F5344CB8AC3E}">
        <p14:creationId xmlns="" xmlns:p14="http://schemas.microsoft.com/office/powerpoint/2010/main" val="49844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Disability: </a:t>
            </a:r>
            <a:r>
              <a:rPr lang="en-US" dirty="0" smtClean="0"/>
              <a:t>Policy trends </a:t>
            </a:r>
            <a:r>
              <a:rPr lang="en-US" dirty="0"/>
              <a:t>until the mid1990s </a:t>
            </a:r>
            <a:br>
              <a:rPr lang="en-US" dirty="0"/>
            </a:br>
            <a:endParaRPr lang="en-US" dirty="0"/>
          </a:p>
        </p:txBody>
      </p:sp>
      <p:sp>
        <p:nvSpPr>
          <p:cNvPr id="3" name="Inhaltsplatzhalter 2"/>
          <p:cNvSpPr>
            <a:spLocks noGrp="1"/>
          </p:cNvSpPr>
          <p:nvPr>
            <p:ph idx="1"/>
          </p:nvPr>
        </p:nvSpPr>
        <p:spPr/>
        <p:txBody>
          <a:bodyPr/>
          <a:lstStyle/>
          <a:p>
            <a:pPr marL="0" indent="0">
              <a:buNone/>
            </a:pPr>
            <a:r>
              <a:rPr lang="en-US" sz="2200" dirty="0" smtClean="0"/>
              <a:t>Given </a:t>
            </a:r>
            <a:r>
              <a:rPr lang="en-US" sz="2200" dirty="0"/>
              <a:t>the importance of </a:t>
            </a:r>
            <a:r>
              <a:rPr lang="en-US" sz="2200" i="1" dirty="0"/>
              <a:t>disability benefits </a:t>
            </a:r>
            <a:r>
              <a:rPr lang="en-US" sz="2200" dirty="0"/>
              <a:t>as an income support for persons leaving the </a:t>
            </a:r>
            <a:r>
              <a:rPr lang="en-US" sz="2200" dirty="0" err="1"/>
              <a:t>labour</a:t>
            </a:r>
            <a:r>
              <a:rPr lang="en-US" sz="2200" dirty="0"/>
              <a:t> market before the pensionable age, entitlement conditions for this type of benefits are particularly relevant for the retirement decision</a:t>
            </a:r>
            <a:r>
              <a:rPr lang="en-US" sz="2200" dirty="0" smtClean="0"/>
              <a:t>.</a:t>
            </a:r>
            <a:r>
              <a:rPr lang="en-US" sz="2200" dirty="0"/>
              <a:t> </a:t>
            </a:r>
          </a:p>
          <a:p>
            <a:pPr marL="0" indent="0">
              <a:buNone/>
            </a:pPr>
            <a:r>
              <a:rPr lang="en-US" sz="2200" dirty="0"/>
              <a:t>In any case, there are strong indications that entitlement conditions have been </a:t>
            </a:r>
            <a:r>
              <a:rPr lang="en-US" sz="2200" i="1" dirty="0"/>
              <a:t>de facto </a:t>
            </a:r>
            <a:r>
              <a:rPr lang="en-US" sz="2200" dirty="0"/>
              <a:t>eased in disability benefit systems throughout OECD countries</a:t>
            </a:r>
            <a:r>
              <a:rPr lang="en-US" sz="2200" dirty="0" smtClean="0"/>
              <a:t>.</a:t>
            </a:r>
            <a:r>
              <a:rPr lang="en-US" sz="2200" dirty="0"/>
              <a:t> </a:t>
            </a:r>
          </a:p>
          <a:p>
            <a:pPr marL="0" indent="0">
              <a:buNone/>
            </a:pPr>
            <a:r>
              <a:rPr lang="en-US" sz="2200" dirty="0"/>
              <a:t>The easing of eligibility requirements has been most notable in countries which have introduced an explicit </a:t>
            </a:r>
            <a:r>
              <a:rPr lang="en-US" sz="2200" dirty="0" err="1"/>
              <a:t>labour</a:t>
            </a:r>
            <a:r>
              <a:rPr lang="en-US" sz="2200" dirty="0"/>
              <a:t>-market criterion in granting disability pensions</a:t>
            </a:r>
            <a:r>
              <a:rPr lang="en-US" sz="2200" dirty="0" smtClean="0"/>
              <a:t>.</a:t>
            </a:r>
            <a:r>
              <a:rPr lang="en-US" dirty="0"/>
              <a:t> </a:t>
            </a:r>
            <a:endParaRPr lang="en-US" dirty="0" smtClean="0"/>
          </a:p>
          <a:p>
            <a:pPr marL="0" indent="0">
              <a:buNone/>
            </a:pPr>
            <a:r>
              <a:rPr lang="en-US" sz="1800" dirty="0" smtClean="0"/>
              <a:t>Source: </a:t>
            </a:r>
            <a:r>
              <a:rPr lang="en-US" sz="1800" dirty="0" err="1" smtClean="0"/>
              <a:t>Blöndal</a:t>
            </a:r>
            <a:r>
              <a:rPr lang="en-US" sz="1800" dirty="0" smtClean="0"/>
              <a:t> </a:t>
            </a:r>
            <a:r>
              <a:rPr lang="en-US" sz="1800" dirty="0"/>
              <a:t>and </a:t>
            </a:r>
            <a:r>
              <a:rPr lang="en-US" sz="1800" dirty="0" err="1"/>
              <a:t>Scarpetta</a:t>
            </a:r>
            <a:r>
              <a:rPr lang="en-US" sz="1800" dirty="0"/>
              <a:t> (1999 Page 23)</a:t>
            </a:r>
          </a:p>
          <a:p>
            <a:pPr marL="0" indent="0">
              <a:buNone/>
            </a:pPr>
            <a:r>
              <a:rPr lang="en-US" dirty="0"/>
              <a:t> </a:t>
            </a:r>
          </a:p>
          <a:p>
            <a:endParaRPr lang="en-US" dirty="0"/>
          </a:p>
        </p:txBody>
      </p:sp>
      <p:sp>
        <p:nvSpPr>
          <p:cNvPr id="4" name="Foliennummernplatzhalter 3"/>
          <p:cNvSpPr>
            <a:spLocks noGrp="1"/>
          </p:cNvSpPr>
          <p:nvPr>
            <p:ph type="sldNum" sz="quarter" idx="12"/>
          </p:nvPr>
        </p:nvSpPr>
        <p:spPr/>
        <p:txBody>
          <a:bodyPr/>
          <a:lstStyle/>
          <a:p>
            <a:pPr>
              <a:defRPr/>
            </a:pPr>
            <a:fld id="{02969884-F92E-4DEE-A641-FC7440F2C862}" type="slidenum">
              <a:rPr lang="en-US" smtClean="0"/>
              <a:pPr>
                <a:defRPr/>
              </a:pPr>
              <a:t>35</a:t>
            </a:fld>
            <a:endParaRPr lang="en-US" dirty="0"/>
          </a:p>
        </p:txBody>
      </p:sp>
    </p:spTree>
    <p:extLst>
      <p:ext uri="{BB962C8B-B14F-4D97-AF65-F5344CB8AC3E}">
        <p14:creationId xmlns="" xmlns:p14="http://schemas.microsoft.com/office/powerpoint/2010/main" val="1829665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Disability: Policy reform since mid1990s</a:t>
            </a:r>
            <a:br>
              <a:rPr lang="en-US" dirty="0" smtClean="0"/>
            </a:br>
            <a:r>
              <a:rPr lang="en-US" dirty="0" smtClean="0"/>
              <a:t>Example: The Netherlands </a:t>
            </a:r>
            <a:endParaRPr lang="en-US" dirty="0"/>
          </a:p>
        </p:txBody>
      </p:sp>
      <p:sp>
        <p:nvSpPr>
          <p:cNvPr id="3" name="Inhaltsplatzhalter 2"/>
          <p:cNvSpPr>
            <a:spLocks noGrp="1"/>
          </p:cNvSpPr>
          <p:nvPr>
            <p:ph idx="1"/>
          </p:nvPr>
        </p:nvSpPr>
        <p:spPr/>
        <p:txBody>
          <a:bodyPr/>
          <a:lstStyle/>
          <a:p>
            <a:pPr marL="0" indent="0">
              <a:buNone/>
            </a:pPr>
            <a:r>
              <a:rPr lang="en-GB" sz="2200" dirty="0" smtClean="0"/>
              <a:t>Disability </a:t>
            </a:r>
            <a:r>
              <a:rPr lang="en-GB" sz="2200" dirty="0"/>
              <a:t>Insurance in the Netherlands has been rigorously reformed. Crucial elements of the reforms were stronger incentives for employers and employees to prevent sickness and disability, obligations regarding reintegration, and a strong financial incentive </a:t>
            </a:r>
            <a:r>
              <a:rPr lang="en-GB" sz="2200" dirty="0" smtClean="0"/>
              <a:t/>
            </a:r>
            <a:br>
              <a:rPr lang="en-GB" sz="2200" dirty="0" smtClean="0"/>
            </a:br>
            <a:r>
              <a:rPr lang="en-GB" sz="2200" dirty="0" smtClean="0"/>
              <a:t>for </a:t>
            </a:r>
            <a:r>
              <a:rPr lang="en-GB" sz="2200" dirty="0"/>
              <a:t>benefit recipients to continue working when possible. </a:t>
            </a:r>
            <a:endParaRPr lang="en-GB" sz="2200" dirty="0" smtClean="0"/>
          </a:p>
          <a:p>
            <a:pPr marL="0" indent="0">
              <a:buNone/>
            </a:pPr>
            <a:r>
              <a:rPr lang="en-GB" sz="2200" dirty="0" smtClean="0"/>
              <a:t>The </a:t>
            </a:r>
            <a:r>
              <a:rPr lang="en-GB" sz="2200" dirty="0"/>
              <a:t>reform had its effect: chapter 3 of this study argues that disability insurance is no longer used as an early exit route into retirement.</a:t>
            </a:r>
            <a:r>
              <a:rPr lang="en-GB" sz="2200" b="1" dirty="0"/>
              <a:t> </a:t>
            </a:r>
            <a:r>
              <a:rPr lang="en-GB" sz="2200" dirty="0"/>
              <a:t> </a:t>
            </a:r>
            <a:endParaRPr lang="en-US" sz="2200" dirty="0"/>
          </a:p>
          <a:p>
            <a:pPr marL="0" indent="0">
              <a:buNone/>
            </a:pPr>
            <a:r>
              <a:rPr lang="en-GB" sz="2200" dirty="0"/>
              <a:t>In the Netherlands, the inflow of hidden unemployment (retirement) in DI seems to have halted. </a:t>
            </a:r>
            <a:r>
              <a:rPr lang="en-GB" sz="2200" dirty="0" smtClean="0"/>
              <a:t>…. </a:t>
            </a:r>
            <a:r>
              <a:rPr lang="en-GB" sz="2200" dirty="0"/>
              <a:t>One may however ask whether older workers are sufficiently insured by DI. The admittance to DI benefits for ‘fully disabled’ has become very strict. </a:t>
            </a:r>
            <a:endParaRPr lang="en-GB" sz="2200" dirty="0" smtClean="0"/>
          </a:p>
          <a:p>
            <a:pPr marL="0" indent="0">
              <a:buNone/>
            </a:pPr>
            <a:r>
              <a:rPr lang="fr-FR" sz="1800" dirty="0" smtClean="0"/>
              <a:t>Source: </a:t>
            </a:r>
            <a:r>
              <a:rPr lang="fr-FR" sz="1800" dirty="0" err="1" smtClean="0"/>
              <a:t>Euwals</a:t>
            </a:r>
            <a:r>
              <a:rPr lang="fr-FR" sz="1800" dirty="0" smtClean="0"/>
              <a:t> </a:t>
            </a:r>
            <a:r>
              <a:rPr lang="fr-FR" sz="1800" dirty="0"/>
              <a:t>et al 2009 </a:t>
            </a:r>
            <a:r>
              <a:rPr lang="fr-FR" sz="1800" dirty="0" err="1"/>
              <a:t>Rethinking</a:t>
            </a:r>
            <a:r>
              <a:rPr lang="fr-FR" sz="1800" dirty="0"/>
              <a:t> Retirement </a:t>
            </a:r>
            <a:r>
              <a:rPr lang="fr-FR" sz="1800" dirty="0" smtClean="0"/>
              <a:t>pages 25 &amp; 75</a:t>
            </a:r>
            <a:endParaRPr lang="en-US" sz="1800" dirty="0"/>
          </a:p>
          <a:p>
            <a:pPr marL="0" indent="0">
              <a:buNone/>
            </a:pPr>
            <a:endParaRPr lang="en-US" dirty="0"/>
          </a:p>
          <a:p>
            <a:endParaRPr lang="en-US" dirty="0"/>
          </a:p>
        </p:txBody>
      </p:sp>
      <p:sp>
        <p:nvSpPr>
          <p:cNvPr id="4" name="Foliennummernplatzhalter 3"/>
          <p:cNvSpPr>
            <a:spLocks noGrp="1"/>
          </p:cNvSpPr>
          <p:nvPr>
            <p:ph type="sldNum" sz="quarter" idx="12"/>
          </p:nvPr>
        </p:nvSpPr>
        <p:spPr/>
        <p:txBody>
          <a:bodyPr/>
          <a:lstStyle/>
          <a:p>
            <a:pPr>
              <a:defRPr/>
            </a:pPr>
            <a:fld id="{02969884-F92E-4DEE-A641-FC7440F2C862}" type="slidenum">
              <a:rPr lang="en-US" smtClean="0"/>
              <a:pPr>
                <a:defRPr/>
              </a:pPr>
              <a:t>36</a:t>
            </a:fld>
            <a:endParaRPr lang="en-US" dirty="0"/>
          </a:p>
        </p:txBody>
      </p:sp>
    </p:spTree>
    <p:extLst>
      <p:ext uri="{BB962C8B-B14F-4D97-AF65-F5344CB8AC3E}">
        <p14:creationId xmlns="" xmlns:p14="http://schemas.microsoft.com/office/powerpoint/2010/main" val="280253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E75F1E7-32CF-4B81-B5A7-975EE47AC9DA}" type="slidenum">
              <a:rPr lang="en-US" smtClean="0">
                <a:latin typeface="Arial" charset="0"/>
              </a:rPr>
              <a:pPr eaLnBrk="1" hangingPunct="1"/>
              <a:t>37</a:t>
            </a:fld>
            <a:endParaRPr lang="en-US" smtClean="0">
              <a:latin typeface="Arial" charset="0"/>
            </a:endParaRPr>
          </a:p>
        </p:txBody>
      </p:sp>
      <p:sp>
        <p:nvSpPr>
          <p:cNvPr id="36867" name="Rectangle 2"/>
          <p:cNvSpPr>
            <a:spLocks noGrp="1" noChangeArrowheads="1"/>
          </p:cNvSpPr>
          <p:nvPr>
            <p:ph type="title" idx="4294967295"/>
          </p:nvPr>
        </p:nvSpPr>
        <p:spPr/>
        <p:txBody>
          <a:bodyPr/>
          <a:lstStyle/>
          <a:p>
            <a:pPr eaLnBrk="1" hangingPunct="1"/>
            <a:r>
              <a:rPr lang="en-US" sz="2800" b="1" smtClean="0">
                <a:latin typeface="Calibri" pitchFamily="34" charset="0"/>
              </a:rPr>
              <a:t>Outline</a:t>
            </a:r>
          </a:p>
        </p:txBody>
      </p:sp>
      <p:sp>
        <p:nvSpPr>
          <p:cNvPr id="36868" name="Rectangle 3"/>
          <p:cNvSpPr>
            <a:spLocks noGrp="1" noChangeArrowheads="1"/>
          </p:cNvSpPr>
          <p:nvPr>
            <p:ph type="body" idx="4294967295"/>
          </p:nvPr>
        </p:nvSpPr>
        <p:spPr/>
        <p:txBody>
          <a:bodyPr/>
          <a:lstStyle/>
          <a:p>
            <a:pPr>
              <a:buFont typeface="Wingdings" pitchFamily="2" charset="2"/>
              <a:buNone/>
            </a:pPr>
            <a:r>
              <a:rPr lang="en-GB" sz="2400" smtClean="0">
                <a:latin typeface="Calibri" pitchFamily="34" charset="0"/>
              </a:rPr>
              <a:t>1: Introduction </a:t>
            </a:r>
            <a:endParaRPr lang="en-US" sz="2400" smtClean="0">
              <a:latin typeface="Calibri" pitchFamily="34" charset="0"/>
            </a:endParaRPr>
          </a:p>
          <a:p>
            <a:pPr>
              <a:buFont typeface="Wingdings" pitchFamily="2" charset="2"/>
              <a:buNone/>
            </a:pPr>
            <a:r>
              <a:rPr lang="en-US" sz="2400" smtClean="0">
                <a:latin typeface="Calibri" pitchFamily="34" charset="0"/>
              </a:rPr>
              <a:t>2: Reform and trends in normal and early pension </a:t>
            </a:r>
            <a:br>
              <a:rPr lang="en-US" sz="2400" smtClean="0">
                <a:latin typeface="Calibri" pitchFamily="34" charset="0"/>
              </a:rPr>
            </a:br>
            <a:r>
              <a:rPr lang="en-US" sz="2400" smtClean="0">
                <a:latin typeface="Calibri" pitchFamily="34" charset="0"/>
              </a:rPr>
              <a:t>eligibility age provisions</a:t>
            </a:r>
          </a:p>
          <a:p>
            <a:pPr>
              <a:buFont typeface="Wingdings" pitchFamily="2" charset="2"/>
              <a:buNone/>
            </a:pPr>
            <a:r>
              <a:rPr lang="en-US" sz="2400" b="1" smtClean="0">
                <a:solidFill>
                  <a:schemeClr val="bg2"/>
                </a:solidFill>
                <a:latin typeface="Calibri" pitchFamily="34" charset="0"/>
              </a:rPr>
              <a:t>3: Pre- and post-reform incentives to retire</a:t>
            </a:r>
          </a:p>
          <a:p>
            <a:pPr>
              <a:buFont typeface="Wingdings" pitchFamily="2" charset="2"/>
              <a:buNone/>
            </a:pPr>
            <a:r>
              <a:rPr lang="en-US" sz="2400" smtClean="0">
                <a:latin typeface="Calibri" pitchFamily="34" charset="0"/>
              </a:rPr>
              <a:t>4: Reform and trends in labour market participation</a:t>
            </a:r>
            <a:endParaRPr lang="en-GB" sz="2400" smtClean="0">
              <a:latin typeface="Calibri" pitchFamily="34" charset="0"/>
            </a:endParaRPr>
          </a:p>
          <a:p>
            <a:pPr>
              <a:buFont typeface="Wingdings" pitchFamily="2" charset="2"/>
              <a:buNone/>
            </a:pPr>
            <a:r>
              <a:rPr lang="en-GB" sz="2400" smtClean="0">
                <a:latin typeface="Calibri" pitchFamily="34" charset="0"/>
              </a:rPr>
              <a:t>5: Reform and future labour supply</a:t>
            </a:r>
            <a:endParaRPr lang="en-US" sz="2400" smtClean="0">
              <a:latin typeface="Calibri" pitchFamily="34" charset="0"/>
            </a:endParaRPr>
          </a:p>
          <a:p>
            <a:pPr>
              <a:buFont typeface="Wingdings" pitchFamily="2" charset="2"/>
              <a:buNone/>
            </a:pPr>
            <a:r>
              <a:rPr lang="en-US" sz="2400" smtClean="0">
                <a:latin typeface="Calibri" pitchFamily="34" charset="0"/>
              </a:rPr>
              <a:t>6: Conclusion and discussion</a:t>
            </a:r>
          </a:p>
          <a:p>
            <a:pPr>
              <a:buFont typeface="Wingdings" pitchFamily="2" charset="2"/>
              <a:buNone/>
            </a:pPr>
            <a:r>
              <a:rPr lang="en-US" smtClean="0">
                <a:latin typeface="Calibri" pitchFamily="34" charset="0"/>
              </a:rPr>
              <a:t> </a:t>
            </a:r>
            <a:endParaRPr lang="de-DE" smtClean="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6D1BC51-D539-4699-AC85-8FDE543714EE}" type="slidenum">
              <a:rPr lang="en-US" smtClean="0">
                <a:latin typeface="Arial" charset="0"/>
              </a:rPr>
              <a:pPr eaLnBrk="1" hangingPunct="1"/>
              <a:t>38</a:t>
            </a:fld>
            <a:endParaRPr lang="en-US" smtClean="0">
              <a:latin typeface="Arial" charset="0"/>
            </a:endParaRPr>
          </a:p>
        </p:txBody>
      </p:sp>
      <p:sp>
        <p:nvSpPr>
          <p:cNvPr id="37891" name="Rectangle 2"/>
          <p:cNvSpPr>
            <a:spLocks noGrp="1" noChangeArrowheads="1"/>
          </p:cNvSpPr>
          <p:nvPr>
            <p:ph type="title" idx="4294967295"/>
          </p:nvPr>
        </p:nvSpPr>
        <p:spPr/>
        <p:txBody>
          <a:bodyPr/>
          <a:lstStyle/>
          <a:p>
            <a:r>
              <a:rPr lang="en-US" sz="2800" b="1" smtClean="0">
                <a:latin typeface="Calibri" pitchFamily="34" charset="0"/>
              </a:rPr>
              <a:t>Generosity indicators</a:t>
            </a:r>
            <a:r>
              <a:rPr lang="de-DE" sz="2800" b="1" smtClean="0">
                <a:latin typeface="Calibri" pitchFamily="34" charset="0"/>
              </a:rPr>
              <a:t> </a:t>
            </a:r>
          </a:p>
        </p:txBody>
      </p:sp>
      <p:sp>
        <p:nvSpPr>
          <p:cNvPr id="37892" name="Rectangle 3"/>
          <p:cNvSpPr>
            <a:spLocks noGrp="1" noChangeArrowheads="1"/>
          </p:cNvSpPr>
          <p:nvPr>
            <p:ph type="body" idx="4294967295"/>
          </p:nvPr>
        </p:nvSpPr>
        <p:spPr/>
        <p:txBody>
          <a:bodyPr/>
          <a:lstStyle/>
          <a:p>
            <a:endParaRPr lang="de-DE" sz="2600" smtClean="0">
              <a:latin typeface="Calibri" pitchFamily="34" charset="0"/>
            </a:endParaRPr>
          </a:p>
          <a:p>
            <a:r>
              <a:rPr lang="de-DE" sz="2600" smtClean="0">
                <a:latin typeface="Calibri" pitchFamily="34" charset="0"/>
              </a:rPr>
              <a:t>Replacement rates</a:t>
            </a:r>
          </a:p>
          <a:p>
            <a:endParaRPr lang="de-DE" sz="2600" smtClean="0">
              <a:latin typeface="Calibri" pitchFamily="34" charset="0"/>
            </a:endParaRPr>
          </a:p>
          <a:p>
            <a:r>
              <a:rPr lang="de-DE" sz="2600" smtClean="0">
                <a:latin typeface="Calibri" pitchFamily="34" charset="0"/>
              </a:rPr>
              <a:t>Pension wealth</a:t>
            </a:r>
          </a:p>
          <a:p>
            <a:endParaRPr lang="de-DE" sz="2600" smtClean="0">
              <a:latin typeface="Calibri" pitchFamily="34" charset="0"/>
            </a:endParaRPr>
          </a:p>
          <a:p>
            <a:r>
              <a:rPr lang="en-GB" sz="2600" smtClean="0">
                <a:latin typeface="Calibri" pitchFamily="34" charset="0"/>
              </a:rPr>
              <a:t>Change</a:t>
            </a:r>
            <a:r>
              <a:rPr lang="en-GB" sz="2600" b="1" i="1" smtClean="0">
                <a:latin typeface="Calibri" pitchFamily="34" charset="0"/>
              </a:rPr>
              <a:t> </a:t>
            </a:r>
            <a:r>
              <a:rPr lang="en-GB" sz="2600" smtClean="0">
                <a:latin typeface="Calibri" pitchFamily="34" charset="0"/>
              </a:rPr>
              <a:t>in pension wealth from working an </a:t>
            </a:r>
            <a:br>
              <a:rPr lang="en-GB" sz="2600" smtClean="0">
                <a:latin typeface="Calibri" pitchFamily="34" charset="0"/>
              </a:rPr>
            </a:br>
            <a:r>
              <a:rPr lang="en-GB" sz="2600" smtClean="0">
                <a:latin typeface="Calibri" pitchFamily="34" charset="0"/>
              </a:rPr>
              <a:t>additional year </a:t>
            </a:r>
            <a:endParaRPr lang="de-DE" sz="2600" smtClean="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sz="2800" b="1" smtClean="0">
                <a:latin typeface="Calibri" pitchFamily="34" charset="0"/>
              </a:rPr>
              <a:t>Effects of working a year longer</a:t>
            </a:r>
          </a:p>
        </p:txBody>
      </p:sp>
      <p:sp>
        <p:nvSpPr>
          <p:cNvPr id="38915" name="Rectangle 3"/>
          <p:cNvSpPr>
            <a:spLocks noGrp="1" noChangeArrowheads="1"/>
          </p:cNvSpPr>
          <p:nvPr>
            <p:ph type="body" idx="4294967295"/>
          </p:nvPr>
        </p:nvSpPr>
        <p:spPr>
          <a:xfrm>
            <a:off x="457200" y="1828800"/>
            <a:ext cx="8229600" cy="4192588"/>
          </a:xfrm>
        </p:spPr>
        <p:txBody>
          <a:bodyPr/>
          <a:lstStyle/>
          <a:p>
            <a:r>
              <a:rPr lang="en-GB" sz="2300" smtClean="0">
                <a:latin typeface="Calibri" pitchFamily="34" charset="0"/>
              </a:rPr>
              <a:t>In contributory pension schemes, a longer working period may imply an extra year’s contribution which usually brings some extra pension entitlement. </a:t>
            </a:r>
          </a:p>
          <a:p>
            <a:r>
              <a:rPr lang="en-GB" sz="2300" smtClean="0">
                <a:latin typeface="Calibri" pitchFamily="34" charset="0"/>
              </a:rPr>
              <a:t>A longer work period implies a shorter duration of retirement</a:t>
            </a:r>
            <a:r>
              <a:rPr lang="en-US" sz="2300" smtClean="0">
                <a:latin typeface="Calibri" pitchFamily="34" charset="0"/>
              </a:rPr>
              <a:t> </a:t>
            </a:r>
          </a:p>
          <a:p>
            <a:r>
              <a:rPr lang="en-GB" sz="2300" smtClean="0">
                <a:latin typeface="Calibri" pitchFamily="34" charset="0"/>
              </a:rPr>
              <a:t>The final elements of the pension incentive to retire reflect further costs to the worker of delaying the pension claim. The worker might die during the year, and so receive nothing from the pension system. Different workers might also have different time preferences, with some having particularly strong preferences for current rather than future consumption. </a:t>
            </a:r>
          </a:p>
          <a:p>
            <a:endParaRPr lang="en-US" sz="2300" smtClean="0">
              <a:latin typeface="Calibri" pitchFamily="34" charset="0"/>
            </a:endParaRPr>
          </a:p>
        </p:txBody>
      </p:sp>
      <p:sp>
        <p:nvSpPr>
          <p:cNvPr id="38916"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1F6CCAC-C06D-4591-878D-C1F6B573A599}" type="slidenum">
              <a:rPr lang="en-US" smtClean="0">
                <a:latin typeface="Arial" charset="0"/>
              </a:rPr>
              <a:pPr eaLnBrk="1" hangingPunct="1"/>
              <a:t>39</a:t>
            </a:fld>
            <a:endParaRPr lang="en-US"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315B82C-C383-4024-9DE6-82BDB2ECDE9F}" type="slidenum">
              <a:rPr lang="en-US" smtClean="0">
                <a:latin typeface="Arial" charset="0"/>
              </a:rPr>
              <a:pPr eaLnBrk="1" hangingPunct="1"/>
              <a:t>4</a:t>
            </a:fld>
            <a:endParaRPr lang="en-US" smtClean="0">
              <a:latin typeface="Arial" charset="0"/>
            </a:endParaRPr>
          </a:p>
        </p:txBody>
      </p:sp>
      <p:sp>
        <p:nvSpPr>
          <p:cNvPr id="7171" name="Rectangle 2"/>
          <p:cNvSpPr>
            <a:spLocks noGrp="1" noChangeArrowheads="1"/>
          </p:cNvSpPr>
          <p:nvPr>
            <p:ph type="title" idx="4294967295"/>
          </p:nvPr>
        </p:nvSpPr>
        <p:spPr>
          <a:xfrm>
            <a:off x="468313" y="836613"/>
            <a:ext cx="8229600" cy="808037"/>
          </a:xfrm>
        </p:spPr>
        <p:txBody>
          <a:bodyPr/>
          <a:lstStyle/>
          <a:p>
            <a:r>
              <a:rPr lang="en-US" sz="2800" b="1" smtClean="0">
                <a:latin typeface="Calibri" pitchFamily="34" charset="0"/>
              </a:rPr>
              <a:t>Socio-economic context of pension reform</a:t>
            </a:r>
          </a:p>
        </p:txBody>
      </p:sp>
      <p:sp>
        <p:nvSpPr>
          <p:cNvPr id="7172" name="Rectangle 3"/>
          <p:cNvSpPr>
            <a:spLocks noGrp="1" noChangeArrowheads="1"/>
          </p:cNvSpPr>
          <p:nvPr>
            <p:ph type="body" idx="4294967295"/>
          </p:nvPr>
        </p:nvSpPr>
        <p:spPr/>
        <p:txBody>
          <a:bodyPr/>
          <a:lstStyle/>
          <a:p>
            <a:pPr eaLnBrk="1" hangingPunct="1">
              <a:lnSpc>
                <a:spcPct val="80000"/>
              </a:lnSpc>
              <a:buFont typeface="Arial" charset="0"/>
              <a:buNone/>
            </a:pPr>
            <a:r>
              <a:rPr lang="en-US" sz="2100" b="1" dirty="0" smtClean="0">
                <a:latin typeface="Calibri" pitchFamily="34" charset="0"/>
              </a:rPr>
              <a:t>Socio-demographic trends </a:t>
            </a:r>
            <a:endParaRPr lang="de-DE" sz="2100" dirty="0" smtClean="0">
              <a:latin typeface="Calibri" pitchFamily="34" charset="0"/>
            </a:endParaRPr>
          </a:p>
          <a:p>
            <a:pPr eaLnBrk="1" hangingPunct="1">
              <a:lnSpc>
                <a:spcPct val="80000"/>
              </a:lnSpc>
            </a:pPr>
            <a:r>
              <a:rPr lang="en-US" sz="1800" dirty="0" smtClean="0">
                <a:latin typeface="Calibri" pitchFamily="34" charset="0"/>
              </a:rPr>
              <a:t>People live longer and get fewer children</a:t>
            </a:r>
            <a:endParaRPr lang="de-DE" sz="1800" dirty="0" smtClean="0">
              <a:latin typeface="Calibri" pitchFamily="34" charset="0"/>
            </a:endParaRPr>
          </a:p>
          <a:p>
            <a:pPr eaLnBrk="1" hangingPunct="1">
              <a:lnSpc>
                <a:spcPct val="80000"/>
              </a:lnSpc>
              <a:buFont typeface="Arial" charset="0"/>
              <a:buNone/>
            </a:pPr>
            <a:r>
              <a:rPr lang="en-US" sz="1800" dirty="0" smtClean="0">
                <a:latin typeface="Calibri" pitchFamily="34" charset="0"/>
              </a:rPr>
              <a:t> </a:t>
            </a:r>
            <a:endParaRPr lang="de-DE" sz="1800" dirty="0" smtClean="0">
              <a:latin typeface="Calibri" pitchFamily="34" charset="0"/>
            </a:endParaRPr>
          </a:p>
          <a:p>
            <a:pPr eaLnBrk="1" hangingPunct="1">
              <a:lnSpc>
                <a:spcPct val="80000"/>
              </a:lnSpc>
              <a:buFont typeface="Arial" charset="0"/>
              <a:buNone/>
            </a:pPr>
            <a:r>
              <a:rPr lang="en-US" sz="2100" b="1" dirty="0" smtClean="0">
                <a:latin typeface="Calibri" pitchFamily="34" charset="0"/>
              </a:rPr>
              <a:t>Changing </a:t>
            </a:r>
            <a:r>
              <a:rPr lang="en-US" sz="2100" b="1" dirty="0" err="1" smtClean="0">
                <a:latin typeface="Calibri" pitchFamily="34" charset="0"/>
              </a:rPr>
              <a:t>labour</a:t>
            </a:r>
            <a:r>
              <a:rPr lang="en-US" sz="2100" b="1" dirty="0" smtClean="0">
                <a:latin typeface="Calibri" pitchFamily="34" charset="0"/>
              </a:rPr>
              <a:t> markets</a:t>
            </a:r>
            <a:endParaRPr lang="de-DE" sz="2100" dirty="0" smtClean="0">
              <a:latin typeface="Calibri" pitchFamily="34" charset="0"/>
            </a:endParaRPr>
          </a:p>
          <a:p>
            <a:pPr eaLnBrk="1" hangingPunct="1">
              <a:lnSpc>
                <a:spcPct val="80000"/>
              </a:lnSpc>
            </a:pPr>
            <a:r>
              <a:rPr lang="en-US" sz="1800" dirty="0" smtClean="0">
                <a:latin typeface="Calibri" pitchFamily="34" charset="0"/>
              </a:rPr>
              <a:t>Men retire earlier and enter the </a:t>
            </a:r>
            <a:r>
              <a:rPr lang="en-US" sz="1800" dirty="0" err="1" smtClean="0">
                <a:latin typeface="Calibri" pitchFamily="34" charset="0"/>
              </a:rPr>
              <a:t>labour</a:t>
            </a:r>
            <a:r>
              <a:rPr lang="en-US" sz="1800" dirty="0" smtClean="0">
                <a:latin typeface="Calibri" pitchFamily="34" charset="0"/>
              </a:rPr>
              <a:t> market later </a:t>
            </a:r>
            <a:endParaRPr lang="de-DE" sz="1800" dirty="0" smtClean="0">
              <a:latin typeface="Calibri" pitchFamily="34" charset="0"/>
            </a:endParaRPr>
          </a:p>
          <a:p>
            <a:pPr eaLnBrk="1" hangingPunct="1">
              <a:lnSpc>
                <a:spcPct val="80000"/>
              </a:lnSpc>
            </a:pPr>
            <a:r>
              <a:rPr lang="en-US" sz="1800" dirty="0" smtClean="0">
                <a:latin typeface="Calibri" pitchFamily="34" charset="0"/>
              </a:rPr>
              <a:t>Increase in women’s </a:t>
            </a:r>
            <a:r>
              <a:rPr lang="en-US" sz="1800" dirty="0" err="1" smtClean="0">
                <a:latin typeface="Calibri" pitchFamily="34" charset="0"/>
              </a:rPr>
              <a:t>labour</a:t>
            </a:r>
            <a:r>
              <a:rPr lang="en-US" sz="1800" dirty="0" smtClean="0">
                <a:latin typeface="Calibri" pitchFamily="34" charset="0"/>
              </a:rPr>
              <a:t> market participation converging </a:t>
            </a:r>
            <a:br>
              <a:rPr lang="en-US" sz="1800" dirty="0" smtClean="0">
                <a:latin typeface="Calibri" pitchFamily="34" charset="0"/>
              </a:rPr>
            </a:br>
            <a:r>
              <a:rPr lang="en-US" sz="1800" dirty="0" smtClean="0">
                <a:latin typeface="Calibri" pitchFamily="34" charset="0"/>
              </a:rPr>
              <a:t>towards the male pattern</a:t>
            </a:r>
            <a:endParaRPr lang="de-DE" sz="1800" dirty="0" smtClean="0">
              <a:latin typeface="Calibri" pitchFamily="34" charset="0"/>
            </a:endParaRPr>
          </a:p>
          <a:p>
            <a:pPr eaLnBrk="1" hangingPunct="1">
              <a:lnSpc>
                <a:spcPct val="80000"/>
              </a:lnSpc>
              <a:buFont typeface="Arial" charset="0"/>
              <a:buNone/>
            </a:pPr>
            <a:r>
              <a:rPr lang="en-US" sz="1800" dirty="0" smtClean="0">
                <a:latin typeface="Calibri" pitchFamily="34" charset="0"/>
              </a:rPr>
              <a:t> </a:t>
            </a:r>
            <a:endParaRPr lang="de-DE" sz="1800" dirty="0" smtClean="0">
              <a:latin typeface="Calibri" pitchFamily="34" charset="0"/>
            </a:endParaRPr>
          </a:p>
          <a:p>
            <a:pPr eaLnBrk="1" hangingPunct="1">
              <a:lnSpc>
                <a:spcPct val="80000"/>
              </a:lnSpc>
              <a:buFont typeface="Arial" charset="0"/>
              <a:buNone/>
            </a:pPr>
            <a:r>
              <a:rPr lang="en-US" sz="2100" b="1" dirty="0" smtClean="0">
                <a:latin typeface="Calibri" pitchFamily="34" charset="0"/>
              </a:rPr>
              <a:t>Changing family structures</a:t>
            </a:r>
            <a:endParaRPr lang="de-DE" sz="2100" dirty="0" smtClean="0">
              <a:latin typeface="Calibri" pitchFamily="34" charset="0"/>
            </a:endParaRPr>
          </a:p>
          <a:p>
            <a:pPr eaLnBrk="1" hangingPunct="1">
              <a:lnSpc>
                <a:spcPct val="80000"/>
              </a:lnSpc>
            </a:pPr>
            <a:r>
              <a:rPr lang="en-US" sz="1800" dirty="0" smtClean="0">
                <a:latin typeface="Calibri" pitchFamily="34" charset="0"/>
              </a:rPr>
              <a:t>New family structures with more single person households</a:t>
            </a:r>
            <a:endParaRPr lang="de-DE" sz="1800" dirty="0" smtClean="0">
              <a:latin typeface="Calibri" pitchFamily="34" charset="0"/>
            </a:endParaRPr>
          </a:p>
          <a:p>
            <a:pPr eaLnBrk="1" hangingPunct="1">
              <a:lnSpc>
                <a:spcPct val="80000"/>
              </a:lnSpc>
            </a:pPr>
            <a:r>
              <a:rPr lang="en-US" sz="1800" dirty="0" smtClean="0">
                <a:latin typeface="Calibri" pitchFamily="34" charset="0"/>
              </a:rPr>
              <a:t>Increase in women’s paid work implying less time for caring </a:t>
            </a:r>
            <a:br>
              <a:rPr lang="en-US" sz="1800" dirty="0" smtClean="0">
                <a:latin typeface="Calibri" pitchFamily="34" charset="0"/>
              </a:rPr>
            </a:br>
            <a:r>
              <a:rPr lang="en-US" sz="1800" dirty="0" smtClean="0">
                <a:latin typeface="Calibri" pitchFamily="34" charset="0"/>
              </a:rPr>
              <a:t>(elderly &amp; children)</a:t>
            </a:r>
            <a:endParaRPr lang="de-DE" sz="1800" dirty="0" smtClean="0">
              <a:latin typeface="Calibri" pitchFamily="34" charset="0"/>
            </a:endParaRPr>
          </a:p>
          <a:p>
            <a:pPr eaLnBrk="1" hangingPunct="1">
              <a:lnSpc>
                <a:spcPct val="80000"/>
              </a:lnSpc>
            </a:pPr>
            <a:r>
              <a:rPr lang="en-US" sz="1800" dirty="0" smtClean="0">
                <a:latin typeface="Calibri" pitchFamily="34" charset="0"/>
              </a:rPr>
              <a:t>New social demands due to increase in number of lone parents </a:t>
            </a:r>
            <a:endParaRPr lang="de-DE" sz="1800" dirty="0" smtClean="0">
              <a:latin typeface="Calibri" pitchFamily="34" charset="0"/>
            </a:endParaRPr>
          </a:p>
          <a:p>
            <a:pPr eaLnBrk="1" hangingPunct="1">
              <a:lnSpc>
                <a:spcPct val="80000"/>
              </a:lnSpc>
            </a:pPr>
            <a:r>
              <a:rPr lang="en-US" sz="1800" dirty="0" smtClean="0">
                <a:latin typeface="Calibri" pitchFamily="34" charset="0"/>
              </a:rPr>
              <a:t>Child poverty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B5ADDA6-5637-42AB-95F1-7E6ADFD865A9}" type="slidenum">
              <a:rPr lang="en-US" smtClean="0">
                <a:latin typeface="Arial" charset="0"/>
              </a:rPr>
              <a:pPr eaLnBrk="1" hangingPunct="1"/>
              <a:t>40</a:t>
            </a:fld>
            <a:endParaRPr lang="en-US" smtClean="0">
              <a:latin typeface="Arial" charset="0"/>
            </a:endParaRPr>
          </a:p>
        </p:txBody>
      </p:sp>
      <p:sp>
        <p:nvSpPr>
          <p:cNvPr id="39939" name="Rectangle 2"/>
          <p:cNvSpPr>
            <a:spLocks noGrp="1" noChangeArrowheads="1"/>
          </p:cNvSpPr>
          <p:nvPr>
            <p:ph type="title" idx="4294967295"/>
          </p:nvPr>
        </p:nvSpPr>
        <p:spPr>
          <a:xfrm>
            <a:off x="468313" y="836613"/>
            <a:ext cx="8229600" cy="1143000"/>
          </a:xfrm>
        </p:spPr>
        <p:txBody>
          <a:bodyPr/>
          <a:lstStyle/>
          <a:p>
            <a:r>
              <a:rPr lang="en-US" sz="2400" b="1" smtClean="0">
                <a:latin typeface="Calibri" pitchFamily="34" charset="0"/>
              </a:rPr>
              <a:t>Table: Implicit tax and “subsidy” rates on continued work embedded in public pension schemes, 1967, 1995, and prospective rates</a:t>
            </a:r>
            <a:r>
              <a:rPr lang="en-US" sz="2000" b="1" smtClean="0">
                <a:latin typeface="Calibri" pitchFamily="34" charset="0"/>
              </a:rPr>
              <a:t/>
            </a:r>
            <a:br>
              <a:rPr lang="en-US" sz="2000" b="1" smtClean="0">
                <a:latin typeface="Calibri" pitchFamily="34" charset="0"/>
              </a:rPr>
            </a:br>
            <a:endParaRPr lang="en-US" sz="2000" b="1" smtClean="0">
              <a:latin typeface="Calibri" pitchFamily="34" charset="0"/>
            </a:endParaRPr>
          </a:p>
        </p:txBody>
      </p:sp>
      <p:graphicFrame>
        <p:nvGraphicFramePr>
          <p:cNvPr id="38969" name="Group 57"/>
          <p:cNvGraphicFramePr>
            <a:graphicFrameLocks noGrp="1"/>
          </p:cNvGraphicFramePr>
          <p:nvPr/>
        </p:nvGraphicFramePr>
        <p:xfrm>
          <a:off x="755650" y="2060575"/>
          <a:ext cx="7777163" cy="4029075"/>
        </p:xfrm>
        <a:graphic>
          <a:graphicData uri="http://schemas.openxmlformats.org/drawingml/2006/table">
            <a:tbl>
              <a:tblPr/>
              <a:tblGrid>
                <a:gridCol w="2441575"/>
                <a:gridCol w="1628775"/>
                <a:gridCol w="1831975"/>
                <a:gridCol w="1874838"/>
              </a:tblGrid>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1967</a:t>
                      </a:r>
                      <a:endParaRPr kumimoji="0" lang="de-DE"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1995</a:t>
                      </a:r>
                      <a:endParaRPr kumimoji="0" lang="de-DE"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rPr>
                        <a:t>Prospective</a:t>
                      </a:r>
                      <a:endParaRPr kumimoji="0" lang="de-DE" sz="20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Finland</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0</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22</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-12</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Germany</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4</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14</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-14</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Netherlands</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9</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13</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-24</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Italy</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30</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79</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11</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Spain</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18</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-9</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United States</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8</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12</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   1</a:t>
                      </a: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4FB0373-594C-4CA8-B039-95BD06B0957C}" type="slidenum">
              <a:rPr lang="en-US" smtClean="0">
                <a:latin typeface="Arial" charset="0"/>
              </a:rPr>
              <a:pPr eaLnBrk="1" hangingPunct="1"/>
              <a:t>41</a:t>
            </a:fld>
            <a:endParaRPr lang="en-US" smtClean="0">
              <a:latin typeface="Arial" charset="0"/>
            </a:endParaRPr>
          </a:p>
        </p:txBody>
      </p:sp>
      <p:sp>
        <p:nvSpPr>
          <p:cNvPr id="40963" name="Rectangle 2"/>
          <p:cNvSpPr>
            <a:spLocks noGrp="1" noChangeArrowheads="1"/>
          </p:cNvSpPr>
          <p:nvPr>
            <p:ph type="title" idx="4294967295"/>
          </p:nvPr>
        </p:nvSpPr>
        <p:spPr/>
        <p:txBody>
          <a:bodyPr/>
          <a:lstStyle/>
          <a:p>
            <a:r>
              <a:rPr lang="en-US" sz="2800" b="1" smtClean="0">
                <a:latin typeface="Calibri" pitchFamily="34" charset="0"/>
              </a:rPr>
              <a:t>Table: Implicit tax and “subsidy” rates on continued work embedded in benefits for the elderly, 1995</a:t>
            </a:r>
          </a:p>
        </p:txBody>
      </p:sp>
      <p:graphicFrame>
        <p:nvGraphicFramePr>
          <p:cNvPr id="43063" name="Group 55"/>
          <p:cNvGraphicFramePr>
            <a:graphicFrameLocks noGrp="1"/>
          </p:cNvGraphicFramePr>
          <p:nvPr/>
        </p:nvGraphicFramePr>
        <p:xfrm>
          <a:off x="468313" y="2276475"/>
          <a:ext cx="8207375" cy="3336958"/>
        </p:xfrm>
        <a:graphic>
          <a:graphicData uri="http://schemas.openxmlformats.org/drawingml/2006/table">
            <a:tbl>
              <a:tblPr/>
              <a:tblGrid>
                <a:gridCol w="1582737"/>
                <a:gridCol w="1584325"/>
                <a:gridCol w="1757363"/>
                <a:gridCol w="1641475"/>
                <a:gridCol w="1641475"/>
              </a:tblGrid>
              <a:tr h="960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1" i="0" u="none" strike="noStrike" cap="none" normalizeH="0" baseline="0" dirty="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254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tx1"/>
                          </a:solidFill>
                          <a:effectLst/>
                          <a:latin typeface="Calibri" pitchFamily="34" charset="0"/>
                        </a:rPr>
                        <a:t>Old–age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tx1"/>
                          </a:solidFill>
                          <a:effectLst/>
                          <a:latin typeface="Calibri" pitchFamily="34" charset="0"/>
                        </a:rPr>
                        <a:t>pensions</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254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tx1"/>
                          </a:solidFill>
                          <a:effectLst/>
                          <a:latin typeface="Calibri" pitchFamily="34" charset="0"/>
                        </a:rPr>
                        <a:t>Unemployment related benefits</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254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tx1"/>
                          </a:solidFill>
                          <a:effectLst/>
                          <a:latin typeface="Calibri" pitchFamily="34" charset="0"/>
                        </a:rPr>
                        <a:t>Disability benefits</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254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900" b="1" i="0" u="none" strike="noStrike" cap="none" normalizeH="0" baseline="0" smtClean="0">
                          <a:ln>
                            <a:noFill/>
                          </a:ln>
                          <a:solidFill>
                            <a:schemeClr val="tx1"/>
                          </a:solidFill>
                          <a:effectLst/>
                          <a:latin typeface="Calibri" pitchFamily="34" charset="0"/>
                        </a:rPr>
                        <a:t>Special early-retirement</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25400" cap="flat" cmpd="sng" algn="ctr">
                      <a:solidFill>
                        <a:srgbClr val="2D5CB9"/>
                      </a:solidFill>
                      <a:prstDash val="solid"/>
                      <a:round/>
                      <a:headEnd type="none" w="med" len="med"/>
                      <a:tailEnd type="none" w="med" len="med"/>
                    </a:lnB>
                    <a:lnTlToBr>
                      <a:noFill/>
                    </a:lnTlToBr>
                    <a:lnBlToTr>
                      <a:noFill/>
                    </a:lnBlToTr>
                    <a:noFill/>
                  </a:tcPr>
                </a:tc>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Finland</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254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Calibri" pitchFamily="34" charset="0"/>
                        </a:rPr>
                        <a:t>22</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254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42</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254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71</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254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254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Germany</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14</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37</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46</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Netherlands</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13</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57</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41</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Italy</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79</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Spain</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18</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33</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53</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96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rPr>
                        <a:t>United States</a:t>
                      </a:r>
                      <a:endParaRPr kumimoji="0" lang="en-US" sz="20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4450" marR="4445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rPr>
                        <a:t>12</a:t>
                      </a: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Calibri" pitchFamily="34" charset="0"/>
                      </a:endParaRPr>
                    </a:p>
                  </a:txBody>
                  <a:tcPr marT="45677" marB="45677"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CE0696A-BD1E-43BD-9175-037EA471853A}" type="slidenum">
              <a:rPr lang="en-US" smtClean="0">
                <a:latin typeface="Arial" charset="0"/>
              </a:rPr>
              <a:pPr eaLnBrk="1" hangingPunct="1"/>
              <a:t>42</a:t>
            </a:fld>
            <a:endParaRPr lang="en-US" smtClean="0">
              <a:latin typeface="Arial" charset="0"/>
            </a:endParaRPr>
          </a:p>
        </p:txBody>
      </p:sp>
      <p:sp>
        <p:nvSpPr>
          <p:cNvPr id="41987" name="Rectangle 2"/>
          <p:cNvSpPr>
            <a:spLocks noGrp="1" noChangeArrowheads="1"/>
          </p:cNvSpPr>
          <p:nvPr>
            <p:ph type="title" idx="4294967295"/>
          </p:nvPr>
        </p:nvSpPr>
        <p:spPr/>
        <p:txBody>
          <a:bodyPr/>
          <a:lstStyle/>
          <a:p>
            <a:r>
              <a:rPr lang="de-DE" sz="2800" b="1" smtClean="0">
                <a:latin typeface="Calibri" pitchFamily="34" charset="0"/>
              </a:rPr>
              <a:t>Conclusion: Pension incentive analysis </a:t>
            </a:r>
          </a:p>
        </p:txBody>
      </p:sp>
      <p:sp>
        <p:nvSpPr>
          <p:cNvPr id="41988" name="Rectangle 3"/>
          <p:cNvSpPr>
            <a:spLocks noGrp="1" noChangeArrowheads="1"/>
          </p:cNvSpPr>
          <p:nvPr>
            <p:ph type="body" idx="4294967295"/>
          </p:nvPr>
        </p:nvSpPr>
        <p:spPr/>
        <p:txBody>
          <a:bodyPr/>
          <a:lstStyle/>
          <a:p>
            <a:pPr>
              <a:lnSpc>
                <a:spcPct val="90000"/>
              </a:lnSpc>
              <a:buFont typeface="Wingdings" pitchFamily="2" charset="2"/>
              <a:buNone/>
            </a:pPr>
            <a:r>
              <a:rPr lang="en-GB" sz="2600" smtClean="0">
                <a:latin typeface="Calibri" pitchFamily="34" charset="0"/>
              </a:rPr>
              <a:t>	We see an overall return to incentive neutrality similar to the 1960s and a </a:t>
            </a:r>
            <a:r>
              <a:rPr lang="en-US" sz="2600" smtClean="0">
                <a:latin typeface="Calibri" pitchFamily="34" charset="0"/>
              </a:rPr>
              <a:t>“rank-reversal” vis-à-vis our United States and EU15 comparison in that most EU15 coun-tries will have lower implicit tax rates and therefore better incentives than the United States once all reform induced changes have been phased in. On this measure, only Southern Europe (except Spain) has worse incentives than the US. </a:t>
            </a:r>
          </a:p>
          <a:p>
            <a:pPr>
              <a:lnSpc>
                <a:spcPct val="90000"/>
              </a:lnSpc>
              <a:buFont typeface="Wingdings" pitchFamily="2" charset="2"/>
              <a:buNone/>
            </a:pPr>
            <a:r>
              <a:rPr lang="de-DE" sz="2600" smtClean="0">
                <a:latin typeface="Calibri" pitchFamily="34" charset="0"/>
              </a:rPr>
              <a:t>	</a:t>
            </a:r>
            <a:r>
              <a:rPr lang="en-US" sz="2600" smtClean="0">
                <a:latin typeface="Calibri" pitchFamily="34" charset="0"/>
              </a:rPr>
              <a:t>However, incentive problems in unemployment and disability benefit systems may remain</a:t>
            </a:r>
            <a:r>
              <a:rPr lang="de-DE" sz="2600" smtClean="0">
                <a:latin typeface="Calibri" pitchFamily="34"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FB14743C-8652-4D20-A7AF-9B81AF673F5D}" type="slidenum">
              <a:rPr lang="en-US" smtClean="0">
                <a:latin typeface="Arial" charset="0"/>
              </a:rPr>
              <a:pPr eaLnBrk="1" hangingPunct="1"/>
              <a:t>43</a:t>
            </a:fld>
            <a:endParaRPr lang="en-US" smtClean="0">
              <a:latin typeface="Arial" charset="0"/>
            </a:endParaRPr>
          </a:p>
        </p:txBody>
      </p:sp>
      <p:sp>
        <p:nvSpPr>
          <p:cNvPr id="43011" name="Rectangle 2"/>
          <p:cNvSpPr>
            <a:spLocks noGrp="1" noChangeArrowheads="1"/>
          </p:cNvSpPr>
          <p:nvPr>
            <p:ph type="title" idx="4294967295"/>
          </p:nvPr>
        </p:nvSpPr>
        <p:spPr/>
        <p:txBody>
          <a:bodyPr/>
          <a:lstStyle/>
          <a:p>
            <a:pPr eaLnBrk="1" hangingPunct="1"/>
            <a:r>
              <a:rPr lang="de-DE" sz="3200" b="1" smtClean="0">
                <a:latin typeface="Calibri" pitchFamily="34" charset="0"/>
              </a:rPr>
              <a:t>Outline</a:t>
            </a:r>
          </a:p>
        </p:txBody>
      </p:sp>
      <p:sp>
        <p:nvSpPr>
          <p:cNvPr id="43012" name="Rectangle 3"/>
          <p:cNvSpPr>
            <a:spLocks noGrp="1" noChangeArrowheads="1"/>
          </p:cNvSpPr>
          <p:nvPr>
            <p:ph type="body" idx="4294967295"/>
          </p:nvPr>
        </p:nvSpPr>
        <p:spPr/>
        <p:txBody>
          <a:bodyPr/>
          <a:lstStyle/>
          <a:p>
            <a:pPr>
              <a:buFont typeface="Wingdings" pitchFamily="2" charset="2"/>
              <a:buNone/>
            </a:pPr>
            <a:r>
              <a:rPr lang="en-GB" sz="2400" smtClean="0">
                <a:latin typeface="Calibri" pitchFamily="34" charset="0"/>
              </a:rPr>
              <a:t>1: Introduction </a:t>
            </a:r>
            <a:endParaRPr lang="en-US" sz="2400" smtClean="0">
              <a:latin typeface="Calibri" pitchFamily="34" charset="0"/>
            </a:endParaRPr>
          </a:p>
          <a:p>
            <a:pPr>
              <a:buFont typeface="Wingdings" pitchFamily="2" charset="2"/>
              <a:buNone/>
            </a:pPr>
            <a:r>
              <a:rPr lang="en-US" sz="2400" smtClean="0">
                <a:latin typeface="Calibri" pitchFamily="34" charset="0"/>
              </a:rPr>
              <a:t>2: Reform and trends in normal and early pension </a:t>
            </a:r>
            <a:br>
              <a:rPr lang="en-US" sz="2400" smtClean="0">
                <a:latin typeface="Calibri" pitchFamily="34" charset="0"/>
              </a:rPr>
            </a:br>
            <a:r>
              <a:rPr lang="en-US" sz="2400" smtClean="0">
                <a:latin typeface="Calibri" pitchFamily="34" charset="0"/>
              </a:rPr>
              <a:t>eligibility age provisions</a:t>
            </a:r>
          </a:p>
          <a:p>
            <a:pPr>
              <a:buFont typeface="Wingdings" pitchFamily="2" charset="2"/>
              <a:buNone/>
            </a:pPr>
            <a:r>
              <a:rPr lang="en-US" sz="2400" smtClean="0">
                <a:latin typeface="Calibri" pitchFamily="34" charset="0"/>
              </a:rPr>
              <a:t>3: Pre- and post-reform incentives to retire</a:t>
            </a:r>
          </a:p>
          <a:p>
            <a:pPr>
              <a:buFont typeface="Wingdings" pitchFamily="2" charset="2"/>
              <a:buNone/>
            </a:pPr>
            <a:r>
              <a:rPr lang="en-US" sz="2400" b="1" smtClean="0">
                <a:solidFill>
                  <a:schemeClr val="bg2"/>
                </a:solidFill>
                <a:latin typeface="Calibri" pitchFamily="34" charset="0"/>
              </a:rPr>
              <a:t>4: Reform and trends in labour market participation</a:t>
            </a:r>
            <a:endParaRPr lang="en-GB" sz="2400" b="1" smtClean="0">
              <a:solidFill>
                <a:schemeClr val="bg2"/>
              </a:solidFill>
              <a:latin typeface="Calibri" pitchFamily="34" charset="0"/>
            </a:endParaRPr>
          </a:p>
          <a:p>
            <a:pPr>
              <a:buFont typeface="Wingdings" pitchFamily="2" charset="2"/>
              <a:buNone/>
            </a:pPr>
            <a:r>
              <a:rPr lang="en-GB" sz="2400" smtClean="0">
                <a:latin typeface="Calibri" pitchFamily="34" charset="0"/>
              </a:rPr>
              <a:t>5: Reform and future labour supply</a:t>
            </a:r>
            <a:endParaRPr lang="en-US" sz="2400" smtClean="0">
              <a:latin typeface="Calibri" pitchFamily="34" charset="0"/>
            </a:endParaRPr>
          </a:p>
          <a:p>
            <a:pPr>
              <a:buFont typeface="Wingdings" pitchFamily="2" charset="2"/>
              <a:buNone/>
            </a:pPr>
            <a:r>
              <a:rPr lang="en-US" sz="2400" smtClean="0">
                <a:latin typeface="Calibri" pitchFamily="34" charset="0"/>
              </a:rPr>
              <a:t>6: Conclusion and discussion</a:t>
            </a:r>
            <a:r>
              <a:rPr lang="en-US" smtClean="0">
                <a:latin typeface="Calibri" pitchFamily="34" charset="0"/>
              </a:rPr>
              <a:t> </a:t>
            </a:r>
            <a:endParaRPr lang="de-DE" smtClean="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183B9EC-D11B-49FD-A45B-6584DA2CD377}" type="slidenum">
              <a:rPr lang="en-US" smtClean="0">
                <a:latin typeface="Arial" charset="0"/>
              </a:rPr>
              <a:pPr eaLnBrk="1" hangingPunct="1"/>
              <a:t>44</a:t>
            </a:fld>
            <a:endParaRPr lang="en-US" smtClean="0">
              <a:latin typeface="Arial" charset="0"/>
            </a:endParaRPr>
          </a:p>
        </p:txBody>
      </p:sp>
      <p:sp>
        <p:nvSpPr>
          <p:cNvPr id="44035" name="Rectangle 2"/>
          <p:cNvSpPr>
            <a:spLocks noGrp="1" noChangeArrowheads="1"/>
          </p:cNvSpPr>
          <p:nvPr>
            <p:ph type="title" idx="4294967295"/>
          </p:nvPr>
        </p:nvSpPr>
        <p:spPr/>
        <p:txBody>
          <a:bodyPr/>
          <a:lstStyle/>
          <a:p>
            <a:r>
              <a:rPr lang="de-DE" sz="3000" b="1" smtClean="0">
                <a:latin typeface="Calibri" pitchFamily="34" charset="0"/>
              </a:rPr>
              <a:t>Data </a:t>
            </a:r>
          </a:p>
        </p:txBody>
      </p:sp>
      <p:sp>
        <p:nvSpPr>
          <p:cNvPr id="44036" name="Rectangle 3"/>
          <p:cNvSpPr>
            <a:spLocks noGrp="1" noChangeArrowheads="1"/>
          </p:cNvSpPr>
          <p:nvPr>
            <p:ph type="body" idx="4294967295"/>
          </p:nvPr>
        </p:nvSpPr>
        <p:spPr/>
        <p:txBody>
          <a:bodyPr/>
          <a:lstStyle/>
          <a:p>
            <a:pPr>
              <a:lnSpc>
                <a:spcPct val="90000"/>
              </a:lnSpc>
              <a:buFont typeface="Wingdings" pitchFamily="2" charset="2"/>
              <a:buNone/>
            </a:pPr>
            <a:r>
              <a:rPr lang="en-US" sz="2000" smtClean="0">
                <a:latin typeface="Calibri" pitchFamily="34" charset="0"/>
              </a:rPr>
              <a:t>	In contrast to the United States, Europe does not have a long time series providing estimates of age and sex specific participation rates on a consistent basis. Our dataset draws on three sources.</a:t>
            </a:r>
          </a:p>
          <a:p>
            <a:pPr>
              <a:lnSpc>
                <a:spcPct val="90000"/>
              </a:lnSpc>
              <a:buFont typeface="Wingdings" pitchFamily="2" charset="2"/>
              <a:buNone/>
            </a:pPr>
            <a:endParaRPr lang="en-US" sz="1200" smtClean="0">
              <a:latin typeface="Calibri" pitchFamily="34" charset="0"/>
            </a:endParaRPr>
          </a:p>
          <a:p>
            <a:pPr>
              <a:lnSpc>
                <a:spcPct val="90000"/>
              </a:lnSpc>
              <a:buFont typeface="Wingdings" pitchFamily="2" charset="2"/>
              <a:buNone/>
            </a:pPr>
            <a:r>
              <a:rPr lang="en-US" sz="2000" b="1" smtClean="0">
                <a:latin typeface="Calibri" pitchFamily="34" charset="0"/>
              </a:rPr>
              <a:t>A: 1950, 1960, 1970.</a:t>
            </a:r>
            <a:r>
              <a:rPr lang="en-US" sz="2000" smtClean="0">
                <a:latin typeface="Calibri" pitchFamily="34" charset="0"/>
              </a:rPr>
              <a:t> Data for these years are from ILO (2004) whereby the primary sources in most instances appear to have been population censuses. </a:t>
            </a:r>
          </a:p>
          <a:p>
            <a:pPr>
              <a:lnSpc>
                <a:spcPct val="90000"/>
              </a:lnSpc>
              <a:buFont typeface="Wingdings" pitchFamily="2" charset="2"/>
              <a:buNone/>
            </a:pPr>
            <a:r>
              <a:rPr lang="en-US" sz="2000" b="1" smtClean="0">
                <a:latin typeface="Calibri" pitchFamily="34" charset="0"/>
              </a:rPr>
              <a:t>B: 1970-1983. </a:t>
            </a:r>
            <a:r>
              <a:rPr lang="en-US" sz="2000" smtClean="0">
                <a:latin typeface="Calibri" pitchFamily="34" charset="0"/>
              </a:rPr>
              <a:t>The estimates for these years are based on a number of different sources. </a:t>
            </a:r>
          </a:p>
          <a:p>
            <a:pPr>
              <a:lnSpc>
                <a:spcPct val="90000"/>
              </a:lnSpc>
              <a:buFont typeface="Wingdings" pitchFamily="2" charset="2"/>
              <a:buNone/>
            </a:pPr>
            <a:r>
              <a:rPr lang="en-US" sz="2000" b="1" smtClean="0">
                <a:latin typeface="Calibri" pitchFamily="34" charset="0"/>
              </a:rPr>
              <a:t>C: 1984-2010. </a:t>
            </a:r>
            <a:r>
              <a:rPr lang="en-US" sz="2000" smtClean="0">
                <a:latin typeface="Calibri" pitchFamily="34" charset="0"/>
              </a:rPr>
              <a:t>Our</a:t>
            </a:r>
            <a:r>
              <a:rPr lang="en-US" sz="2000" b="1" smtClean="0">
                <a:latin typeface="Calibri" pitchFamily="34" charset="0"/>
              </a:rPr>
              <a:t> </a:t>
            </a:r>
            <a:r>
              <a:rPr lang="en-US" sz="2000" smtClean="0">
                <a:latin typeface="Calibri" pitchFamily="34" charset="0"/>
              </a:rPr>
              <a:t>estimates for these years have as a starting point been taken from the ILO dataset “</a:t>
            </a:r>
            <a:r>
              <a:rPr lang="en-GB" sz="2000" smtClean="0">
                <a:latin typeface="Calibri" pitchFamily="34" charset="0"/>
              </a:rPr>
              <a:t>Labour Force Participation Rates 1980 to 2009” (obtained 10 June 2010). Most of the data are from the EU Labour Force Survey. </a:t>
            </a:r>
            <a:r>
              <a:rPr lang="en-US" sz="2000" smtClean="0">
                <a:latin typeface="Calibri" pitchFamily="34" charset="0"/>
              </a:rPr>
              <a:t>For those years where there are no Eurostat data, ILO appears to have estimated rates based on conventional national surveys, but linking these rates with the Eurostat data.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9BF6285-DBA3-4B87-9A3D-A4140BA778E4}" type="slidenum">
              <a:rPr lang="en-US" smtClean="0">
                <a:latin typeface="Arial" charset="0"/>
              </a:rPr>
              <a:pPr eaLnBrk="1" hangingPunct="1"/>
              <a:t>45</a:t>
            </a:fld>
            <a:endParaRPr lang="en-US" smtClean="0">
              <a:latin typeface="Arial" charset="0"/>
            </a:endParaRPr>
          </a:p>
        </p:txBody>
      </p:sp>
      <p:sp>
        <p:nvSpPr>
          <p:cNvPr id="45059" name="Rectangle 2"/>
          <p:cNvSpPr>
            <a:spLocks noGrp="1" noChangeArrowheads="1"/>
          </p:cNvSpPr>
          <p:nvPr>
            <p:ph type="title" idx="4294967295"/>
          </p:nvPr>
        </p:nvSpPr>
        <p:spPr/>
        <p:txBody>
          <a:bodyPr/>
          <a:lstStyle/>
          <a:p>
            <a:r>
              <a:rPr lang="de-DE" sz="2800" b="1" smtClean="0">
                <a:latin typeface="Calibri" pitchFamily="34" charset="0"/>
              </a:rPr>
              <a:t>Figure: Trends in Labour Force Participation Rates, </a:t>
            </a:r>
            <a:r>
              <a:rPr lang="en-GB" sz="2800" b="1" smtClean="0">
                <a:latin typeface="Calibri" pitchFamily="34" charset="0"/>
              </a:rPr>
              <a:t>EU15 and US, 1950-2010, Men</a:t>
            </a:r>
            <a:endParaRPr lang="en-US" sz="2800" smtClean="0">
              <a:solidFill>
                <a:schemeClr val="bg2"/>
              </a:solidFill>
              <a:latin typeface="Calibri" pitchFamily="34" charset="0"/>
            </a:endParaRPr>
          </a:p>
        </p:txBody>
      </p:sp>
      <p:sp>
        <p:nvSpPr>
          <p:cNvPr id="45060"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de-DE"/>
          </a:p>
        </p:txBody>
      </p:sp>
      <p:graphicFrame>
        <p:nvGraphicFramePr>
          <p:cNvPr id="45061" name="Object 4"/>
          <p:cNvGraphicFramePr>
            <a:graphicFrameLocks noChangeAspect="1"/>
          </p:cNvGraphicFramePr>
          <p:nvPr/>
        </p:nvGraphicFramePr>
        <p:xfrm>
          <a:off x="468313" y="1819275"/>
          <a:ext cx="8280400" cy="4273550"/>
        </p:xfrm>
        <a:graphic>
          <a:graphicData uri="http://schemas.openxmlformats.org/presentationml/2006/ole">
            <p:oleObj spid="_x0000_s45074" name="Diagramm" r:id="rId3" imgW="7924800" imgH="3791102" progId="Excel.Sheet.8">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FE59585-110B-46B7-B7FB-682DA0386AE3}" type="slidenum">
              <a:rPr lang="en-US" smtClean="0">
                <a:latin typeface="Arial" charset="0"/>
              </a:rPr>
              <a:pPr eaLnBrk="1" hangingPunct="1"/>
              <a:t>46</a:t>
            </a:fld>
            <a:endParaRPr lang="en-US" smtClean="0">
              <a:latin typeface="Arial" charset="0"/>
            </a:endParaRPr>
          </a:p>
        </p:txBody>
      </p:sp>
      <p:sp>
        <p:nvSpPr>
          <p:cNvPr id="46083" name="Rectangle 2"/>
          <p:cNvSpPr>
            <a:spLocks noGrp="1" noChangeArrowheads="1"/>
          </p:cNvSpPr>
          <p:nvPr>
            <p:ph type="title" idx="4294967295"/>
          </p:nvPr>
        </p:nvSpPr>
        <p:spPr>
          <a:xfrm>
            <a:off x="395288" y="620713"/>
            <a:ext cx="8229600" cy="1143000"/>
          </a:xfrm>
        </p:spPr>
        <p:txBody>
          <a:bodyPr/>
          <a:lstStyle/>
          <a:p>
            <a:r>
              <a:rPr lang="de-DE" sz="2800" b="1" smtClean="0">
                <a:latin typeface="Calibri" pitchFamily="34" charset="0"/>
              </a:rPr>
              <a:t>Figure: Trends in Labour Force Participation Rates, </a:t>
            </a:r>
            <a:r>
              <a:rPr lang="en-GB" sz="2800" b="1" smtClean="0">
                <a:latin typeface="Calibri" pitchFamily="34" charset="0"/>
              </a:rPr>
              <a:t/>
            </a:r>
            <a:br>
              <a:rPr lang="en-GB" sz="2800" b="1" smtClean="0">
                <a:latin typeface="Calibri" pitchFamily="34" charset="0"/>
              </a:rPr>
            </a:br>
            <a:r>
              <a:rPr lang="en-GB" sz="2800" b="1" smtClean="0">
                <a:latin typeface="Calibri" pitchFamily="34" charset="0"/>
              </a:rPr>
              <a:t>EU15 and US, 1950-2010, Women</a:t>
            </a:r>
            <a:endParaRPr lang="en-US" sz="2800" b="1" smtClean="0">
              <a:latin typeface="Calibri" pitchFamily="34" charset="0"/>
            </a:endParaRPr>
          </a:p>
        </p:txBody>
      </p:sp>
      <p:sp>
        <p:nvSpPr>
          <p:cNvPr id="46084" name="Rectangle 5"/>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de-DE"/>
          </a:p>
        </p:txBody>
      </p:sp>
      <p:graphicFrame>
        <p:nvGraphicFramePr>
          <p:cNvPr id="46085" name="Object 4"/>
          <p:cNvGraphicFramePr>
            <a:graphicFrameLocks noChangeAspect="1"/>
          </p:cNvGraphicFramePr>
          <p:nvPr/>
        </p:nvGraphicFramePr>
        <p:xfrm>
          <a:off x="250825" y="1844675"/>
          <a:ext cx="8686800" cy="4376738"/>
        </p:xfrm>
        <a:graphic>
          <a:graphicData uri="http://schemas.openxmlformats.org/presentationml/2006/ole">
            <p:oleObj spid="_x0000_s46098" name="Diagramm" r:id="rId3" imgW="9067800" imgH="3791102" progId="Excel.Sheet.8">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r>
              <a:rPr lang="en-US" sz="3200" b="1" smtClean="0">
                <a:latin typeface="Calibri" pitchFamily="34" charset="0"/>
              </a:rPr>
              <a:t>Changes in participation rates 1970 to 1982</a:t>
            </a:r>
          </a:p>
        </p:txBody>
      </p:sp>
      <p:sp>
        <p:nvSpPr>
          <p:cNvPr id="47107" name="Rectangle 3"/>
          <p:cNvSpPr>
            <a:spLocks noGrp="1" noChangeArrowheads="1"/>
          </p:cNvSpPr>
          <p:nvPr>
            <p:ph type="body" idx="4294967295"/>
          </p:nvPr>
        </p:nvSpPr>
        <p:spPr/>
        <p:txBody>
          <a:bodyPr/>
          <a:lstStyle/>
          <a:p>
            <a:pPr>
              <a:buFont typeface="Wingdings" pitchFamily="2" charset="2"/>
              <a:buNone/>
            </a:pPr>
            <a:endParaRPr lang="en-US" smtClean="0"/>
          </a:p>
          <a:p>
            <a:pPr>
              <a:buFont typeface="Wingdings" pitchFamily="2" charset="2"/>
              <a:buNone/>
            </a:pPr>
            <a:r>
              <a:rPr lang="en-US" sz="2900" smtClean="0">
                <a:latin typeface="Calibri" pitchFamily="34" charset="0"/>
              </a:rPr>
              <a:t>Base year: 	First year with labour force survey data</a:t>
            </a:r>
            <a:br>
              <a:rPr lang="en-US" sz="2900" smtClean="0">
                <a:latin typeface="Calibri" pitchFamily="34" charset="0"/>
              </a:rPr>
            </a:br>
            <a:r>
              <a:rPr lang="en-US" sz="2900" smtClean="0">
                <a:latin typeface="Calibri" pitchFamily="34" charset="0"/>
              </a:rPr>
              <a:t>		(mostly either 1970 or 1974)</a:t>
            </a:r>
          </a:p>
          <a:p>
            <a:pPr>
              <a:buFont typeface="Wingdings" pitchFamily="2" charset="2"/>
              <a:buNone/>
            </a:pPr>
            <a:r>
              <a:rPr lang="en-US" sz="2900" smtClean="0">
                <a:latin typeface="Calibri" pitchFamily="34" charset="0"/>
              </a:rPr>
              <a:t>1982: 	Between 1982 and 1984 many 			countries revised their data – 				introduction of EU survey</a:t>
            </a:r>
          </a:p>
          <a:p>
            <a:pPr>
              <a:buFont typeface="Wingdings" pitchFamily="2" charset="2"/>
              <a:buNone/>
            </a:pPr>
            <a:endParaRPr lang="en-US" sz="2900" smtClean="0">
              <a:latin typeface="Calibri" pitchFamily="34" charset="0"/>
            </a:endParaRPr>
          </a:p>
          <a:p>
            <a:pPr>
              <a:buFont typeface="Wingdings" pitchFamily="2" charset="2"/>
              <a:buNone/>
            </a:pPr>
            <a:endParaRPr lang="en-US" smtClean="0"/>
          </a:p>
          <a:p>
            <a:pPr>
              <a:buFont typeface="Wingdings" pitchFamily="2" charset="2"/>
              <a:buNone/>
            </a:pPr>
            <a:endParaRPr lang="en-US" smtClean="0"/>
          </a:p>
        </p:txBody>
      </p:sp>
      <p:sp>
        <p:nvSpPr>
          <p:cNvPr id="47108"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6FB3A77-5C5B-4D58-88DB-08AE43DF2C0F}" type="slidenum">
              <a:rPr lang="en-US" smtClean="0">
                <a:latin typeface="Arial" charset="0"/>
              </a:rPr>
              <a:pPr eaLnBrk="1" hangingPunct="1"/>
              <a:t>47</a:t>
            </a:fld>
            <a:endParaRPr lang="en-US"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FDAB362-88AC-48B0-81C4-71EF9D28DCB5}" type="slidenum">
              <a:rPr lang="en-US" smtClean="0">
                <a:latin typeface="Arial" charset="0"/>
              </a:rPr>
              <a:pPr eaLnBrk="1" hangingPunct="1"/>
              <a:t>48</a:t>
            </a:fld>
            <a:endParaRPr lang="en-US" smtClean="0">
              <a:latin typeface="Arial" charset="0"/>
            </a:endParaRPr>
          </a:p>
        </p:txBody>
      </p:sp>
      <p:sp>
        <p:nvSpPr>
          <p:cNvPr id="48131" name="Rectangle 2"/>
          <p:cNvSpPr>
            <a:spLocks noGrp="1" noChangeArrowheads="1"/>
          </p:cNvSpPr>
          <p:nvPr>
            <p:ph type="title" idx="4294967295"/>
          </p:nvPr>
        </p:nvSpPr>
        <p:spPr/>
        <p:txBody>
          <a:bodyPr/>
          <a:lstStyle/>
          <a:p>
            <a:r>
              <a:rPr lang="en-US" sz="2800" b="1" smtClean="0">
                <a:latin typeface="Calibri" pitchFamily="34" charset="0"/>
              </a:rPr>
              <a:t>Annex Table 1A: Changes in participation rates, men, 1970 to 1982</a:t>
            </a:r>
          </a:p>
        </p:txBody>
      </p:sp>
      <p:graphicFrame>
        <p:nvGraphicFramePr>
          <p:cNvPr id="47197" name="Group 93"/>
          <p:cNvGraphicFramePr>
            <a:graphicFrameLocks noGrp="1"/>
          </p:cNvGraphicFramePr>
          <p:nvPr/>
        </p:nvGraphicFramePr>
        <p:xfrm>
          <a:off x="468313" y="2205038"/>
          <a:ext cx="8351837" cy="3086130"/>
        </p:xfrm>
        <a:graphic>
          <a:graphicData uri="http://schemas.openxmlformats.org/drawingml/2006/table">
            <a:tbl>
              <a:tblPr/>
              <a:tblGrid>
                <a:gridCol w="1223962"/>
                <a:gridCol w="1079500"/>
                <a:gridCol w="1008063"/>
                <a:gridCol w="1008062"/>
                <a:gridCol w="1066800"/>
                <a:gridCol w="989013"/>
                <a:gridCol w="989012"/>
                <a:gridCol w="987425"/>
              </a:tblGrid>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55-59</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60-64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hMerge="1">
                  <a:txBody>
                    <a:bodyPr/>
                    <a:lstStyle/>
                    <a:p>
                      <a:endParaRPr lang="de-DE"/>
                    </a:p>
                  </a:txBody>
                  <a:tcPr/>
                </a:tc>
              </a:tr>
              <a:tr h="559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Base Year</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Rate in base year</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 70-82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  74-82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 Rate in base year</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 70-82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 74-82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Finland</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80,2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-10,0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-23,5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-15,5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Germany</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88,5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71,9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-28,1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Netherlands</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91,5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-12,6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73,7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-36,1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-28,6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Italy</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75,1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48,2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-6,0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Spain</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90,4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77,7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-13,2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United States</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89,5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75,0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-10,6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EU15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85,1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69,0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-14,2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083" marR="420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193E901-E974-4BF1-A178-E246DA95BD1F}" type="slidenum">
              <a:rPr lang="en-US" smtClean="0">
                <a:latin typeface="Arial" charset="0"/>
              </a:rPr>
              <a:pPr eaLnBrk="1" hangingPunct="1"/>
              <a:t>49</a:t>
            </a:fld>
            <a:endParaRPr lang="en-US" smtClean="0">
              <a:latin typeface="Arial" charset="0"/>
            </a:endParaRPr>
          </a:p>
        </p:txBody>
      </p:sp>
      <p:sp>
        <p:nvSpPr>
          <p:cNvPr id="49155" name="Rectangle 2"/>
          <p:cNvSpPr>
            <a:spLocks noGrp="1" noChangeArrowheads="1"/>
          </p:cNvSpPr>
          <p:nvPr>
            <p:ph type="title" idx="4294967295"/>
          </p:nvPr>
        </p:nvSpPr>
        <p:spPr/>
        <p:txBody>
          <a:bodyPr/>
          <a:lstStyle/>
          <a:p>
            <a:r>
              <a:rPr lang="en-US" sz="2800" b="1" smtClean="0">
                <a:latin typeface="Calibri" pitchFamily="34" charset="0"/>
              </a:rPr>
              <a:t>Annex Table 1B: Changes in participation rates, women, 1970 to 1982</a:t>
            </a:r>
          </a:p>
        </p:txBody>
      </p:sp>
      <p:graphicFrame>
        <p:nvGraphicFramePr>
          <p:cNvPr id="48224" name="Group 96"/>
          <p:cNvGraphicFramePr>
            <a:graphicFrameLocks noGrp="1"/>
          </p:cNvGraphicFramePr>
          <p:nvPr/>
        </p:nvGraphicFramePr>
        <p:xfrm>
          <a:off x="468313" y="2205038"/>
          <a:ext cx="8280400" cy="3086130"/>
        </p:xfrm>
        <a:graphic>
          <a:graphicData uri="http://schemas.openxmlformats.org/drawingml/2006/table">
            <a:tbl>
              <a:tblPr/>
              <a:tblGrid>
                <a:gridCol w="1223962"/>
                <a:gridCol w="1008063"/>
                <a:gridCol w="1008062"/>
                <a:gridCol w="915988"/>
                <a:gridCol w="1023937"/>
                <a:gridCol w="1054100"/>
                <a:gridCol w="1023938"/>
                <a:gridCol w="1022350"/>
              </a:tblGrid>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55-59</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60-64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5596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Base Year</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Rate 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 base year</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 70-82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a:t>
                      </a:r>
                      <a:endParaRPr kumimoji="0" lang="de-DE" sz="16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74-82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Rate 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base year</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a:t>
                      </a:r>
                      <a:endParaRPr kumimoji="0" lang="de-DE" sz="16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70-82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Change</a:t>
                      </a:r>
                      <a:endParaRPr kumimoji="0" lang="de-DE" sz="1600" b="1"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74-82</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Finland</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58,3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3,0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31,3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-0,8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Germany </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36,4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4,3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Netherlands</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0,3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0,0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Italy</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3,4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10,6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3,6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5,2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Spain</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24,8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United States</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49,0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0,6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2,2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36,1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0,0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EU15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33,9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3,0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1,4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21,7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183" marR="42183" marT="35985" marB="35985"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8BD8360-CDA4-493F-AEDD-5C36EFDA56BC}" type="slidenum">
              <a:rPr lang="en-US" smtClean="0">
                <a:latin typeface="Arial" charset="0"/>
              </a:rPr>
              <a:pPr eaLnBrk="1" hangingPunct="1"/>
              <a:t>5</a:t>
            </a:fld>
            <a:endParaRPr lang="en-US" smtClean="0">
              <a:latin typeface="Arial" charset="0"/>
            </a:endParaRPr>
          </a:p>
        </p:txBody>
      </p:sp>
      <p:sp>
        <p:nvSpPr>
          <p:cNvPr id="8195" name="Rectangle 2"/>
          <p:cNvSpPr>
            <a:spLocks noGrp="1" noChangeArrowheads="1"/>
          </p:cNvSpPr>
          <p:nvPr>
            <p:ph type="title" idx="4294967295"/>
          </p:nvPr>
        </p:nvSpPr>
        <p:spPr/>
        <p:txBody>
          <a:bodyPr/>
          <a:lstStyle/>
          <a:p>
            <a:r>
              <a:rPr lang="en-US" sz="2800" b="1" smtClean="0">
                <a:latin typeface="Calibri" pitchFamily="34" charset="0"/>
              </a:rPr>
              <a:t>Received comparisons: US – EU </a:t>
            </a:r>
          </a:p>
        </p:txBody>
      </p:sp>
      <p:sp>
        <p:nvSpPr>
          <p:cNvPr id="8196" name="Rectangle 3"/>
          <p:cNvSpPr>
            <a:spLocks noGrp="1" noChangeArrowheads="1"/>
          </p:cNvSpPr>
          <p:nvPr>
            <p:ph type="body" idx="4294967295"/>
          </p:nvPr>
        </p:nvSpPr>
        <p:spPr/>
        <p:txBody>
          <a:bodyPr/>
          <a:lstStyle/>
          <a:p>
            <a:endParaRPr lang="en-US" sz="2800" dirty="0" smtClean="0">
              <a:latin typeface="Calibri" pitchFamily="34" charset="0"/>
            </a:endParaRPr>
          </a:p>
          <a:p>
            <a:r>
              <a:rPr lang="en-US" sz="2800" dirty="0" smtClean="0">
                <a:latin typeface="Calibri" pitchFamily="34" charset="0"/>
              </a:rPr>
              <a:t>European welfare states: innovative &amp; advanced</a:t>
            </a:r>
          </a:p>
          <a:p>
            <a:endParaRPr lang="en-US" sz="2800" dirty="0" smtClean="0">
              <a:latin typeface="Calibri" pitchFamily="34" charset="0"/>
            </a:endParaRPr>
          </a:p>
          <a:p>
            <a:r>
              <a:rPr lang="en-US" sz="2800" dirty="0" smtClean="0">
                <a:latin typeface="Calibri" pitchFamily="34" charset="0"/>
              </a:rPr>
              <a:t>US welfare state: laggard &amp; under-developed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r>
              <a:rPr lang="en-US" sz="3200" b="1" smtClean="0">
                <a:latin typeface="Calibri" pitchFamily="34" charset="0"/>
              </a:rPr>
              <a:t>Changes in participation rates 1984-2010</a:t>
            </a:r>
          </a:p>
        </p:txBody>
      </p:sp>
      <p:sp>
        <p:nvSpPr>
          <p:cNvPr id="50179" name="Rectangle 3"/>
          <p:cNvSpPr>
            <a:spLocks noGrp="1" noChangeArrowheads="1"/>
          </p:cNvSpPr>
          <p:nvPr>
            <p:ph type="body" idx="4294967295"/>
          </p:nvPr>
        </p:nvSpPr>
        <p:spPr/>
        <p:txBody>
          <a:bodyPr/>
          <a:lstStyle/>
          <a:p>
            <a:pPr>
              <a:buFont typeface="Wingdings" pitchFamily="2" charset="2"/>
              <a:buNone/>
            </a:pPr>
            <a:endParaRPr lang="en-US" smtClean="0"/>
          </a:p>
          <a:p>
            <a:r>
              <a:rPr lang="en-US" sz="2800" smtClean="0">
                <a:latin typeface="Calibri" pitchFamily="34" charset="0"/>
              </a:rPr>
              <a:t>Identification of “year of minimum” for men</a:t>
            </a:r>
          </a:p>
          <a:p>
            <a:r>
              <a:rPr lang="en-US" sz="2800" smtClean="0">
                <a:latin typeface="Calibri" pitchFamily="34" charset="0"/>
              </a:rPr>
              <a:t>Change from 1984 to “year of minimum” </a:t>
            </a:r>
          </a:p>
          <a:p>
            <a:r>
              <a:rPr lang="en-US" sz="2800" smtClean="0">
                <a:latin typeface="Calibri" pitchFamily="34" charset="0"/>
              </a:rPr>
              <a:t>Change from “year of minimum” to 2010</a:t>
            </a:r>
          </a:p>
          <a:p>
            <a:pPr>
              <a:buFont typeface="Wingdings" pitchFamily="2" charset="2"/>
              <a:buNone/>
            </a:pPr>
            <a:endParaRPr lang="en-US" smtClean="0"/>
          </a:p>
        </p:txBody>
      </p:sp>
      <p:sp>
        <p:nvSpPr>
          <p:cNvPr id="50180"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C4A5380-39FB-4558-A93F-A5F672935FEE}" type="slidenum">
              <a:rPr lang="en-US" smtClean="0">
                <a:latin typeface="Arial" charset="0"/>
              </a:rPr>
              <a:pPr eaLnBrk="1" hangingPunct="1"/>
              <a:t>50</a:t>
            </a:fld>
            <a:endParaRPr lang="en-US" smtClean="0">
              <a:latin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r>
              <a:rPr lang="en-US" sz="3200" b="1" smtClean="0">
                <a:latin typeface="Calibri" pitchFamily="34" charset="0"/>
              </a:rPr>
              <a:t>Changes in participation rates 1984-2010</a:t>
            </a:r>
          </a:p>
        </p:txBody>
      </p:sp>
      <p:sp>
        <p:nvSpPr>
          <p:cNvPr id="51203" name="Rectangle 3"/>
          <p:cNvSpPr>
            <a:spLocks noGrp="1" noChangeArrowheads="1"/>
          </p:cNvSpPr>
          <p:nvPr>
            <p:ph type="body" idx="4294967295"/>
          </p:nvPr>
        </p:nvSpPr>
        <p:spPr/>
        <p:txBody>
          <a:bodyPr/>
          <a:lstStyle/>
          <a:p>
            <a:pPr>
              <a:buFont typeface="Wingdings" pitchFamily="2" charset="2"/>
              <a:buNone/>
            </a:pPr>
            <a:r>
              <a:rPr lang="en-US" sz="2800" b="1" smtClean="0">
                <a:latin typeface="Calibri" pitchFamily="34" charset="0"/>
              </a:rPr>
              <a:t>Men:</a:t>
            </a:r>
          </a:p>
          <a:p>
            <a:pPr>
              <a:buFont typeface="Wingdings" pitchFamily="2" charset="2"/>
              <a:buNone/>
            </a:pPr>
            <a:r>
              <a:rPr lang="en-US" smtClean="0">
                <a:latin typeface="Calibri" pitchFamily="34" charset="0"/>
              </a:rPr>
              <a:t>	</a:t>
            </a:r>
            <a:r>
              <a:rPr lang="en-US" sz="2400" smtClean="0">
                <a:latin typeface="Calibri" pitchFamily="34" charset="0"/>
              </a:rPr>
              <a:t>Trends in the US and EU15 are similar but much more pronounced in Europe </a:t>
            </a:r>
          </a:p>
          <a:p>
            <a:pPr>
              <a:buFont typeface="Wingdings" pitchFamily="2" charset="2"/>
              <a:buNone/>
            </a:pPr>
            <a:r>
              <a:rPr lang="en-US" sz="2400" smtClean="0">
                <a:latin typeface="Calibri" pitchFamily="34" charset="0"/>
              </a:rPr>
              <a:t>	For the age group 60-64, Finland, Germany, and the Netherlands have experienced an increase in participation between 22 and 30 percentage points </a:t>
            </a:r>
          </a:p>
          <a:p>
            <a:pPr>
              <a:buFont typeface="Wingdings" pitchFamily="2" charset="2"/>
              <a:buNone/>
            </a:pPr>
            <a:r>
              <a:rPr lang="en-US" sz="2400" smtClean="0">
                <a:latin typeface="Calibri" pitchFamily="34" charset="0"/>
              </a:rPr>
              <a:t>	By contrast, the US increase was a little more than  7 percentage points</a:t>
            </a:r>
            <a:r>
              <a:rPr lang="en-US" sz="2400" smtClean="0"/>
              <a:t> </a:t>
            </a:r>
          </a:p>
        </p:txBody>
      </p:sp>
      <p:sp>
        <p:nvSpPr>
          <p:cNvPr id="51204"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4C65936B-DE69-4076-9F7C-FD8496824391}" type="slidenum">
              <a:rPr lang="en-US" smtClean="0">
                <a:latin typeface="Arial" charset="0"/>
              </a:rPr>
              <a:pPr eaLnBrk="1" hangingPunct="1"/>
              <a:t>51</a:t>
            </a:fld>
            <a:endParaRPr lang="en-US" smtClean="0">
              <a:latin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sz="3200" b="1" smtClean="0">
                <a:latin typeface="Calibri" pitchFamily="34" charset="0"/>
              </a:rPr>
              <a:t>Changes in participation rates 1984-2010</a:t>
            </a:r>
          </a:p>
        </p:txBody>
      </p:sp>
      <p:sp>
        <p:nvSpPr>
          <p:cNvPr id="52227" name="Rectangle 3"/>
          <p:cNvSpPr>
            <a:spLocks noGrp="1" noChangeArrowheads="1"/>
          </p:cNvSpPr>
          <p:nvPr>
            <p:ph type="body" idx="4294967295"/>
          </p:nvPr>
        </p:nvSpPr>
        <p:spPr/>
        <p:txBody>
          <a:bodyPr/>
          <a:lstStyle/>
          <a:p>
            <a:pPr>
              <a:buFont typeface="Wingdings" pitchFamily="2" charset="2"/>
              <a:buNone/>
            </a:pPr>
            <a:r>
              <a:rPr lang="en-US" sz="2800" b="1" smtClean="0">
                <a:latin typeface="Calibri" pitchFamily="34" charset="0"/>
              </a:rPr>
              <a:t>Women:</a:t>
            </a:r>
          </a:p>
          <a:p>
            <a:pPr>
              <a:buFont typeface="Wingdings" pitchFamily="2" charset="2"/>
              <a:buNone/>
            </a:pPr>
            <a:r>
              <a:rPr lang="en-US" sz="2800" smtClean="0">
                <a:latin typeface="Calibri" pitchFamily="34" charset="0"/>
              </a:rPr>
              <a:t>	</a:t>
            </a:r>
            <a:r>
              <a:rPr lang="en-US" sz="2400" smtClean="0">
                <a:latin typeface="Calibri" pitchFamily="34" charset="0"/>
              </a:rPr>
              <a:t>US pension policy literature mainly concerned    with men because of the female cohort effect </a:t>
            </a:r>
          </a:p>
          <a:p>
            <a:pPr>
              <a:buFont typeface="Wingdings" pitchFamily="2" charset="2"/>
              <a:buNone/>
            </a:pPr>
            <a:r>
              <a:rPr lang="en-US" sz="2400" smtClean="0">
                <a:latin typeface="Calibri" pitchFamily="34" charset="0"/>
              </a:rPr>
              <a:t>	Yet, using the male minimum as a means of periodization, we see clear parallels between the genders in Europe</a:t>
            </a:r>
          </a:p>
          <a:p>
            <a:pPr>
              <a:buFont typeface="Wingdings" pitchFamily="2" charset="2"/>
              <a:buNone/>
            </a:pPr>
            <a:r>
              <a:rPr lang="en-US" sz="2400" smtClean="0">
                <a:latin typeface="Calibri" pitchFamily="34" charset="0"/>
              </a:rPr>
              <a:t>	For the age group 60-64, female participation dropped when male participation dropped and increased together with male participation </a:t>
            </a:r>
          </a:p>
          <a:p>
            <a:pPr>
              <a:buFont typeface="Wingdings" pitchFamily="2" charset="2"/>
              <a:buNone/>
            </a:pPr>
            <a:endParaRPr lang="en-US" sz="2800" b="1" smtClean="0">
              <a:latin typeface="Calibri" pitchFamily="34" charset="0"/>
            </a:endParaRPr>
          </a:p>
          <a:p>
            <a:pPr>
              <a:buFont typeface="Wingdings" pitchFamily="2" charset="2"/>
              <a:buNone/>
            </a:pPr>
            <a:endParaRPr lang="en-US" smtClean="0"/>
          </a:p>
        </p:txBody>
      </p:sp>
      <p:sp>
        <p:nvSpPr>
          <p:cNvPr id="52228"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5F608F0-06BB-486C-B4A1-D35381C5D376}" type="slidenum">
              <a:rPr lang="en-US" smtClean="0">
                <a:latin typeface="Arial" charset="0"/>
              </a:rPr>
              <a:pPr eaLnBrk="1" hangingPunct="1"/>
              <a:t>52</a:t>
            </a:fld>
            <a:endParaRPr lang="en-US" smtClean="0">
              <a:latin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1C255F4-CCF7-4039-B397-FB507B86B060}" type="slidenum">
              <a:rPr lang="en-US" smtClean="0">
                <a:latin typeface="Arial" charset="0"/>
              </a:rPr>
              <a:pPr eaLnBrk="1" hangingPunct="1"/>
              <a:t>53</a:t>
            </a:fld>
            <a:endParaRPr lang="en-US" smtClean="0">
              <a:latin typeface="Arial" charset="0"/>
            </a:endParaRPr>
          </a:p>
        </p:txBody>
      </p:sp>
      <p:sp>
        <p:nvSpPr>
          <p:cNvPr id="53251" name="Rectangle 2"/>
          <p:cNvSpPr>
            <a:spLocks noGrp="1" noChangeArrowheads="1"/>
          </p:cNvSpPr>
          <p:nvPr>
            <p:ph type="title" idx="4294967295"/>
          </p:nvPr>
        </p:nvSpPr>
        <p:spPr/>
        <p:txBody>
          <a:bodyPr/>
          <a:lstStyle/>
          <a:p>
            <a:r>
              <a:rPr lang="en-US" sz="2800" b="1" smtClean="0">
                <a:latin typeface="Calibri" pitchFamily="34" charset="0"/>
              </a:rPr>
              <a:t>Annex Table 2A: Changes in participation rates, men, 1984 to 2010</a:t>
            </a:r>
          </a:p>
        </p:txBody>
      </p:sp>
      <p:graphicFrame>
        <p:nvGraphicFramePr>
          <p:cNvPr id="49262" name="Group 110"/>
          <p:cNvGraphicFramePr>
            <a:graphicFrameLocks noGrp="1"/>
          </p:cNvGraphicFramePr>
          <p:nvPr/>
        </p:nvGraphicFramePr>
        <p:xfrm>
          <a:off x="395288" y="2027238"/>
          <a:ext cx="8424862" cy="3479802"/>
        </p:xfrm>
        <a:graphic>
          <a:graphicData uri="http://schemas.openxmlformats.org/drawingml/2006/table">
            <a:tbl>
              <a:tblPr/>
              <a:tblGrid>
                <a:gridCol w="1223962"/>
                <a:gridCol w="936625"/>
                <a:gridCol w="720725"/>
                <a:gridCol w="935038"/>
                <a:gridCol w="912812"/>
                <a:gridCol w="1031875"/>
                <a:gridCol w="792163"/>
                <a:gridCol w="936625"/>
                <a:gridCol w="935037"/>
              </a:tblGrid>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gridSpan="4">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55-59</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60-64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77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Year of Minimum</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 to minimum</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Minimum to 2010</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Year of Minimum</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 to minimum</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Minimum to 2010</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Finland</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65,1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38,0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22,7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Germany</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79,4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14,0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35,1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25,4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Netherlands</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65,8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-5,7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24,9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29,3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-9,1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29,5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Italy</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2001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70,2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2005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37,7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1,8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Spain</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79,3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8,2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57,0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7,0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United States</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80,2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1,6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1994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56,1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7,2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EU15 Av</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74,8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-8,4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10,7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44,8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42587" marR="42587" marT="0" marB="0" anchor="ctr"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F4729EE-EE61-46CD-94DC-F2B2502C76F7}" type="slidenum">
              <a:rPr lang="en-US" smtClean="0">
                <a:latin typeface="Arial" charset="0"/>
              </a:rPr>
              <a:pPr eaLnBrk="1" hangingPunct="1"/>
              <a:t>54</a:t>
            </a:fld>
            <a:endParaRPr lang="en-US" smtClean="0">
              <a:latin typeface="Arial" charset="0"/>
            </a:endParaRPr>
          </a:p>
        </p:txBody>
      </p:sp>
      <p:sp>
        <p:nvSpPr>
          <p:cNvPr id="54275" name="Rectangle 2"/>
          <p:cNvSpPr>
            <a:spLocks noGrp="1" noChangeArrowheads="1"/>
          </p:cNvSpPr>
          <p:nvPr>
            <p:ph type="title" idx="4294967295"/>
          </p:nvPr>
        </p:nvSpPr>
        <p:spPr>
          <a:xfrm>
            <a:off x="457200" y="533400"/>
            <a:ext cx="8229600" cy="1095375"/>
          </a:xfrm>
        </p:spPr>
        <p:txBody>
          <a:bodyPr/>
          <a:lstStyle/>
          <a:p>
            <a:r>
              <a:rPr lang="en-US" sz="1800" b="1" smtClean="0"/>
              <a:t/>
            </a:r>
            <a:br>
              <a:rPr lang="en-US" sz="1800" b="1" smtClean="0"/>
            </a:br>
            <a:r>
              <a:rPr lang="en-US" sz="2800" b="1" smtClean="0">
                <a:latin typeface="Calibri" pitchFamily="34" charset="0"/>
              </a:rPr>
              <a:t>Annex Table 2B: Changes in participation rates, women, 1984 to 2010	</a:t>
            </a:r>
          </a:p>
        </p:txBody>
      </p:sp>
      <p:graphicFrame>
        <p:nvGraphicFramePr>
          <p:cNvPr id="50259" name="Group 83"/>
          <p:cNvGraphicFramePr>
            <a:graphicFrameLocks noGrp="1"/>
          </p:cNvGraphicFramePr>
          <p:nvPr/>
        </p:nvGraphicFramePr>
        <p:xfrm>
          <a:off x="323850" y="2060575"/>
          <a:ext cx="8424863" cy="3479801"/>
        </p:xfrm>
        <a:graphic>
          <a:graphicData uri="http://schemas.openxmlformats.org/drawingml/2006/table">
            <a:tbl>
              <a:tblPr/>
              <a:tblGrid>
                <a:gridCol w="1390650"/>
                <a:gridCol w="630238"/>
                <a:gridCol w="1360487"/>
                <a:gridCol w="1362075"/>
                <a:gridCol w="958850"/>
                <a:gridCol w="1360488"/>
                <a:gridCol w="1362075"/>
              </a:tblGrid>
              <a:tr h="315893">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55-59</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1600" b="1" i="0" u="none" strike="noStrike" cap="none" normalizeH="0" baseline="0" smtClean="0">
                          <a:ln>
                            <a:noFill/>
                          </a:ln>
                          <a:solidFill>
                            <a:schemeClr val="tx1"/>
                          </a:solidFill>
                          <a:effectLst/>
                          <a:latin typeface="Calibri" pitchFamily="34" charset="0"/>
                        </a:rPr>
                        <a:t>Age Group 60-64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hMerge="1">
                  <a:txBody>
                    <a:bodyPr/>
                    <a:lstStyle/>
                    <a:p>
                      <a:endParaRPr lang="de-DE"/>
                    </a:p>
                  </a:txBody>
                  <a:tcPr/>
                </a:tc>
                <a:tc hMerge="1">
                  <a:txBody>
                    <a:bodyPr/>
                    <a:lstStyle/>
                    <a:p>
                      <a:endParaRPr lang="de-DE"/>
                    </a:p>
                  </a:txBody>
                  <a:tcPr/>
                </a:tc>
              </a:tr>
              <a:tr h="952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 to year with male "minimum"</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Year with "minimum" to 2010</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1984 to year with male</a:t>
                      </a:r>
                      <a:endParaRPr kumimoji="0" lang="de-DE" sz="16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"minimum"</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rPr>
                        <a:t>Year with "minimum" to 2010</a:t>
                      </a:r>
                      <a:endParaRPr kumimoji="0" lang="de-DE" sz="1600" b="1"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Finland</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61,0</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23,5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32,6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-14,7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24,1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Germany</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39,6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1,9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28,8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26,5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Netherlands</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21,4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9,2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30,6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7,7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18,4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Italy</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4,5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17,5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10,6</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2,9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Spain</a:t>
                      </a:r>
                      <a:endParaRPr kumimoji="0" lang="en-US"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22,3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2,3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24,4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16,5</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-1,3</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12,1</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15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USA</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49,8</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 9,4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9,2</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33,4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4,4</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12,9</a:t>
                      </a:r>
                      <a:endParaRPr kumimoji="0" lang="de-DE"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15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EU15 Average</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37,2</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3,0</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20,0</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19,1</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-0,9</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rPr>
                        <a:t>11,1</a:t>
                      </a:r>
                      <a:endParaRPr kumimoji="0" lang="de-DE" sz="1600" b="0" i="0" u="none" strike="noStrike" cap="none" normalizeH="0" baseline="0" smtClean="0">
                        <a:ln>
                          <a:noFill/>
                        </a:ln>
                        <a:solidFill>
                          <a:schemeClr val="tx1"/>
                        </a:solidFill>
                        <a:effectLst/>
                        <a:latin typeface="Calibri" pitchFamily="34" charset="0"/>
                      </a:endParaRPr>
                    </a:p>
                  </a:txBody>
                  <a:tcPr marL="36000" marR="40482" marT="36006" marB="36006"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8168FA3E-14C7-49F6-9B7A-C7E8E814E841}" type="slidenum">
              <a:rPr lang="en-US" smtClean="0">
                <a:latin typeface="Arial" charset="0"/>
              </a:rPr>
              <a:pPr eaLnBrk="1" hangingPunct="1"/>
              <a:t>55</a:t>
            </a:fld>
            <a:endParaRPr lang="en-US" smtClean="0">
              <a:latin typeface="Arial" charset="0"/>
            </a:endParaRPr>
          </a:p>
        </p:txBody>
      </p:sp>
      <p:sp>
        <p:nvSpPr>
          <p:cNvPr id="55299" name="Rectangle 2"/>
          <p:cNvSpPr>
            <a:spLocks noGrp="1" noChangeArrowheads="1"/>
          </p:cNvSpPr>
          <p:nvPr>
            <p:ph type="title" idx="4294967295"/>
          </p:nvPr>
        </p:nvSpPr>
        <p:spPr/>
        <p:txBody>
          <a:bodyPr/>
          <a:lstStyle/>
          <a:p>
            <a:pPr eaLnBrk="1" hangingPunct="1"/>
            <a:r>
              <a:rPr lang="de-DE" sz="2800" b="1" smtClean="0">
                <a:latin typeface="Calibri" pitchFamily="34" charset="0"/>
              </a:rPr>
              <a:t>Outline</a:t>
            </a:r>
          </a:p>
        </p:txBody>
      </p:sp>
      <p:sp>
        <p:nvSpPr>
          <p:cNvPr id="55300" name="Rectangle 3"/>
          <p:cNvSpPr>
            <a:spLocks noGrp="1" noChangeArrowheads="1"/>
          </p:cNvSpPr>
          <p:nvPr>
            <p:ph type="body" idx="4294967295"/>
          </p:nvPr>
        </p:nvSpPr>
        <p:spPr/>
        <p:txBody>
          <a:bodyPr/>
          <a:lstStyle/>
          <a:p>
            <a:pPr>
              <a:buFont typeface="Wingdings" pitchFamily="2" charset="2"/>
              <a:buNone/>
            </a:pPr>
            <a:r>
              <a:rPr lang="en-GB" sz="2400" smtClean="0">
                <a:latin typeface="Calibri" pitchFamily="34" charset="0"/>
              </a:rPr>
              <a:t>1: Introduction </a:t>
            </a:r>
            <a:endParaRPr lang="en-US" sz="2400" smtClean="0">
              <a:latin typeface="Calibri" pitchFamily="34" charset="0"/>
            </a:endParaRPr>
          </a:p>
          <a:p>
            <a:pPr>
              <a:buFont typeface="Wingdings" pitchFamily="2" charset="2"/>
              <a:buNone/>
            </a:pPr>
            <a:r>
              <a:rPr lang="en-US" sz="2400" smtClean="0">
                <a:latin typeface="Calibri" pitchFamily="34" charset="0"/>
              </a:rPr>
              <a:t>2: Reform and trends in normal and early pension </a:t>
            </a:r>
            <a:br>
              <a:rPr lang="en-US" sz="2400" smtClean="0">
                <a:latin typeface="Calibri" pitchFamily="34" charset="0"/>
              </a:rPr>
            </a:br>
            <a:r>
              <a:rPr lang="en-US" sz="2400" smtClean="0">
                <a:latin typeface="Calibri" pitchFamily="34" charset="0"/>
              </a:rPr>
              <a:t>eligibility age provisions</a:t>
            </a:r>
          </a:p>
          <a:p>
            <a:pPr>
              <a:buFont typeface="Wingdings" pitchFamily="2" charset="2"/>
              <a:buNone/>
            </a:pPr>
            <a:r>
              <a:rPr lang="en-US" sz="2400" smtClean="0">
                <a:latin typeface="Calibri" pitchFamily="34" charset="0"/>
              </a:rPr>
              <a:t>3: Pre- and post-reform incentives to retire</a:t>
            </a:r>
          </a:p>
          <a:p>
            <a:pPr>
              <a:buFont typeface="Wingdings" pitchFamily="2" charset="2"/>
              <a:buNone/>
            </a:pPr>
            <a:r>
              <a:rPr lang="en-US" sz="2400" smtClean="0">
                <a:latin typeface="Calibri" pitchFamily="34" charset="0"/>
              </a:rPr>
              <a:t>4: Reform and trends in labour market participation</a:t>
            </a:r>
            <a:endParaRPr lang="en-GB" sz="2400" smtClean="0">
              <a:latin typeface="Calibri" pitchFamily="34" charset="0"/>
            </a:endParaRPr>
          </a:p>
          <a:p>
            <a:pPr>
              <a:buFont typeface="Wingdings" pitchFamily="2" charset="2"/>
              <a:buNone/>
            </a:pPr>
            <a:r>
              <a:rPr lang="en-GB" sz="2400" b="1" smtClean="0">
                <a:solidFill>
                  <a:schemeClr val="bg2"/>
                </a:solidFill>
                <a:latin typeface="Calibri" pitchFamily="34" charset="0"/>
              </a:rPr>
              <a:t>5: Reform and future labour supply</a:t>
            </a:r>
            <a:endParaRPr lang="en-US" sz="2400" b="1" smtClean="0">
              <a:solidFill>
                <a:schemeClr val="bg2"/>
              </a:solidFill>
              <a:latin typeface="Calibri" pitchFamily="34" charset="0"/>
            </a:endParaRPr>
          </a:p>
          <a:p>
            <a:pPr>
              <a:buFont typeface="Wingdings" pitchFamily="2" charset="2"/>
              <a:buNone/>
            </a:pPr>
            <a:r>
              <a:rPr lang="en-US" sz="2400" smtClean="0">
                <a:latin typeface="Calibri" pitchFamily="34" charset="0"/>
              </a:rPr>
              <a:t>6: Conclusion and discussion</a:t>
            </a:r>
          </a:p>
          <a:p>
            <a:pPr>
              <a:buFont typeface="Wingdings" pitchFamily="2" charset="2"/>
              <a:buNone/>
            </a:pPr>
            <a:r>
              <a:rPr lang="en-US" smtClean="0">
                <a:latin typeface="Calibri" pitchFamily="34" charset="0"/>
              </a:rPr>
              <a:t> </a:t>
            </a:r>
            <a:endParaRPr lang="de-DE" smtClean="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04B3313B-8B11-4815-AFE9-2715434522D1}" type="slidenum">
              <a:rPr lang="en-US" smtClean="0">
                <a:latin typeface="Arial" charset="0"/>
              </a:rPr>
              <a:pPr eaLnBrk="1" hangingPunct="1"/>
              <a:t>56</a:t>
            </a:fld>
            <a:endParaRPr lang="en-US" smtClean="0">
              <a:latin typeface="Arial" charset="0"/>
            </a:endParaRPr>
          </a:p>
        </p:txBody>
      </p:sp>
      <p:sp>
        <p:nvSpPr>
          <p:cNvPr id="56323" name="Rectangle 2"/>
          <p:cNvSpPr>
            <a:spLocks noGrp="1" noChangeArrowheads="1"/>
          </p:cNvSpPr>
          <p:nvPr>
            <p:ph type="title" idx="4294967295"/>
          </p:nvPr>
        </p:nvSpPr>
        <p:spPr/>
        <p:txBody>
          <a:bodyPr/>
          <a:lstStyle/>
          <a:p>
            <a:r>
              <a:rPr lang="de-DE" sz="2800" b="1" smtClean="0">
                <a:latin typeface="Calibri" pitchFamily="34" charset="0"/>
              </a:rPr>
              <a:t>Projection methodology</a:t>
            </a:r>
          </a:p>
        </p:txBody>
      </p:sp>
      <p:sp>
        <p:nvSpPr>
          <p:cNvPr id="56324" name="Rectangle 3"/>
          <p:cNvSpPr>
            <a:spLocks noGrp="1" noChangeArrowheads="1"/>
          </p:cNvSpPr>
          <p:nvPr>
            <p:ph type="body" idx="4294967295"/>
          </p:nvPr>
        </p:nvSpPr>
        <p:spPr/>
        <p:txBody>
          <a:bodyPr/>
          <a:lstStyle/>
          <a:p>
            <a:pPr>
              <a:lnSpc>
                <a:spcPct val="90000"/>
              </a:lnSpc>
            </a:pPr>
            <a:r>
              <a:rPr lang="en-GB" sz="2600" smtClean="0">
                <a:latin typeface="Calibri" pitchFamily="34" charset="0"/>
              </a:rPr>
              <a:t>Projection methodology has so far often been based on assumptions of constant future participation rates. Projected changes in aggregate participation rates then result only from a shift in the population age structure. </a:t>
            </a:r>
          </a:p>
          <a:p>
            <a:pPr>
              <a:lnSpc>
                <a:spcPct val="90000"/>
              </a:lnSpc>
            </a:pPr>
            <a:r>
              <a:rPr lang="en-GB" sz="2600" smtClean="0">
                <a:latin typeface="Calibri" pitchFamily="34" charset="0"/>
              </a:rPr>
              <a:t>The idea of the OECD/EC “cohort component methodology” is to extrapolate into the future the observed recent shifts in the level of participation and recent changes in rates of entry into and exit from the labour market</a:t>
            </a:r>
            <a:r>
              <a:rPr lang="en-US" sz="2600" smtClean="0">
                <a:latin typeface="Calibri" pitchFamily="34" charset="0"/>
              </a:rPr>
              <a:t> </a:t>
            </a:r>
            <a:endParaRPr lang="de-DE" sz="2600" smtClean="0">
              <a:latin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36247AE-195A-41A6-B770-311E57A8B1EE}" type="slidenum">
              <a:rPr lang="en-US" smtClean="0">
                <a:latin typeface="Arial" charset="0"/>
              </a:rPr>
              <a:pPr eaLnBrk="1" hangingPunct="1"/>
              <a:t>57</a:t>
            </a:fld>
            <a:endParaRPr lang="en-US" smtClean="0">
              <a:latin typeface="Arial" charset="0"/>
            </a:endParaRPr>
          </a:p>
        </p:txBody>
      </p:sp>
      <p:sp>
        <p:nvSpPr>
          <p:cNvPr id="57347" name="Rectangle 2"/>
          <p:cNvSpPr>
            <a:spLocks noGrp="1" noChangeArrowheads="1"/>
          </p:cNvSpPr>
          <p:nvPr>
            <p:ph type="title" idx="4294967295"/>
          </p:nvPr>
        </p:nvSpPr>
        <p:spPr/>
        <p:txBody>
          <a:bodyPr/>
          <a:lstStyle/>
          <a:p>
            <a:r>
              <a:rPr lang="de-DE" sz="2800" b="1" smtClean="0">
                <a:latin typeface="Calibri" pitchFamily="34" charset="0"/>
              </a:rPr>
              <a:t>Projection</a:t>
            </a:r>
            <a:r>
              <a:rPr lang="de-DE" sz="3200" b="1" smtClean="0">
                <a:latin typeface="Calibri" pitchFamily="34" charset="0"/>
              </a:rPr>
              <a:t> methodology: Pension reform</a:t>
            </a:r>
            <a:endParaRPr lang="en-US" sz="3200" b="1" smtClean="0">
              <a:latin typeface="Calibri" pitchFamily="34" charset="0"/>
            </a:endParaRPr>
          </a:p>
        </p:txBody>
      </p:sp>
      <p:sp>
        <p:nvSpPr>
          <p:cNvPr id="57348" name="Rectangle 3"/>
          <p:cNvSpPr>
            <a:spLocks noGrp="1" noChangeArrowheads="1"/>
          </p:cNvSpPr>
          <p:nvPr>
            <p:ph type="body" idx="4294967295"/>
          </p:nvPr>
        </p:nvSpPr>
        <p:spPr/>
        <p:txBody>
          <a:bodyPr/>
          <a:lstStyle/>
          <a:p>
            <a:endParaRPr lang="en-GB" sz="2600" smtClean="0">
              <a:latin typeface="Calibri" pitchFamily="34" charset="0"/>
            </a:endParaRPr>
          </a:p>
          <a:p>
            <a:r>
              <a:rPr lang="en-GB" sz="2600" smtClean="0">
                <a:latin typeface="Calibri" pitchFamily="34" charset="0"/>
              </a:rPr>
              <a:t>Pension reform: The modelling strategy is to consider the likely impact of different reform aspects on the probability of withdrawing from the labour market – as measured by the exit rates. From this basis the impact of reform on labour market participation can be calculated.</a:t>
            </a:r>
            <a:r>
              <a:rPr lang="en-GB" sz="2600" smtClean="0"/>
              <a:t> </a:t>
            </a:r>
            <a:endParaRPr lang="en-US" sz="2600" smtClean="0"/>
          </a:p>
          <a:p>
            <a:endParaRPr lang="en-US" sz="260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sz="3000" b="1" smtClean="0">
                <a:latin typeface="Calibri" pitchFamily="34" charset="0"/>
              </a:rPr>
              <a:t>Projected participation rate changes  2007 to 2060</a:t>
            </a:r>
            <a:br>
              <a:rPr lang="en-US" sz="3000" b="1" smtClean="0">
                <a:latin typeface="Calibri" pitchFamily="34" charset="0"/>
              </a:rPr>
            </a:br>
            <a:r>
              <a:rPr lang="en-US" sz="3000" b="1" smtClean="0">
                <a:latin typeface="Calibri" pitchFamily="34" charset="0"/>
              </a:rPr>
              <a:t>in EU15, men &amp; women - age group 55-64</a:t>
            </a:r>
          </a:p>
        </p:txBody>
      </p:sp>
      <p:sp>
        <p:nvSpPr>
          <p:cNvPr id="58371" name="Rectangle 3"/>
          <p:cNvSpPr>
            <a:spLocks noGrp="1" noChangeArrowheads="1"/>
          </p:cNvSpPr>
          <p:nvPr>
            <p:ph type="body" idx="4294967295"/>
          </p:nvPr>
        </p:nvSpPr>
        <p:spPr/>
        <p:txBody>
          <a:bodyPr/>
          <a:lstStyle/>
          <a:p>
            <a:pPr>
              <a:lnSpc>
                <a:spcPct val="90000"/>
              </a:lnSpc>
              <a:buFont typeface="Wingdings" pitchFamily="2" charset="2"/>
              <a:buNone/>
            </a:pPr>
            <a:endParaRPr lang="en-US" sz="2400" b="1" smtClean="0">
              <a:latin typeface="Calibri" pitchFamily="34" charset="0"/>
            </a:endParaRPr>
          </a:p>
          <a:p>
            <a:pPr>
              <a:lnSpc>
                <a:spcPct val="90000"/>
              </a:lnSpc>
              <a:buFont typeface="Wingdings" pitchFamily="2" charset="2"/>
              <a:buNone/>
            </a:pPr>
            <a:r>
              <a:rPr lang="en-US" sz="2400" b="1" smtClean="0">
                <a:latin typeface="Calibri" pitchFamily="34" charset="0"/>
              </a:rPr>
              <a:t>Two projections</a:t>
            </a:r>
          </a:p>
          <a:p>
            <a:pPr>
              <a:lnSpc>
                <a:spcPct val="90000"/>
              </a:lnSpc>
              <a:buFont typeface="Wingdings" pitchFamily="2" charset="2"/>
              <a:buNone/>
            </a:pPr>
            <a:endParaRPr lang="en-US" sz="2400" b="1" smtClean="0">
              <a:latin typeface="Calibri" pitchFamily="34" charset="0"/>
            </a:endParaRPr>
          </a:p>
          <a:p>
            <a:pPr>
              <a:lnSpc>
                <a:spcPct val="90000"/>
              </a:lnSpc>
            </a:pPr>
            <a:r>
              <a:rPr lang="en-US" sz="2400" smtClean="0">
                <a:latin typeface="Calibri" pitchFamily="34" charset="0"/>
              </a:rPr>
              <a:t>Overall projected percentage point change in participation  </a:t>
            </a:r>
          </a:p>
          <a:p>
            <a:pPr>
              <a:lnSpc>
                <a:spcPct val="90000"/>
              </a:lnSpc>
            </a:pPr>
            <a:r>
              <a:rPr lang="en-US" sz="2400" smtClean="0">
                <a:latin typeface="Calibri" pitchFamily="34" charset="0"/>
              </a:rPr>
              <a:t>Percentage point change due to pension reform</a:t>
            </a:r>
          </a:p>
          <a:p>
            <a:pPr>
              <a:lnSpc>
                <a:spcPct val="90000"/>
              </a:lnSpc>
              <a:buFont typeface="Wingdings" pitchFamily="2" charset="2"/>
              <a:buNone/>
            </a:pPr>
            <a:endParaRPr lang="en-US" sz="2400" smtClean="0">
              <a:latin typeface="Calibri" pitchFamily="34" charset="0"/>
            </a:endParaRPr>
          </a:p>
          <a:p>
            <a:pPr>
              <a:lnSpc>
                <a:spcPct val="90000"/>
              </a:lnSpc>
              <a:buFont typeface="Wingdings" pitchFamily="2" charset="2"/>
              <a:buNone/>
            </a:pPr>
            <a:r>
              <a:rPr lang="en-US" sz="2400" smtClean="0">
                <a:latin typeface="Calibri" pitchFamily="34" charset="0"/>
              </a:rPr>
              <a:t>	If pension reform change is greater than the overall change, we would project a drop in the absence of reform</a:t>
            </a:r>
            <a:r>
              <a:rPr lang="en-US" sz="2400" smtClean="0"/>
              <a:t>  </a:t>
            </a:r>
          </a:p>
          <a:p>
            <a:pPr>
              <a:lnSpc>
                <a:spcPct val="90000"/>
              </a:lnSpc>
              <a:buFont typeface="Wingdings" pitchFamily="2" charset="2"/>
              <a:buNone/>
            </a:pPr>
            <a:endParaRPr lang="en-US" sz="2400" smtClean="0"/>
          </a:p>
          <a:p>
            <a:pPr>
              <a:lnSpc>
                <a:spcPct val="90000"/>
              </a:lnSpc>
              <a:buFont typeface="Wingdings" pitchFamily="2" charset="2"/>
              <a:buNone/>
            </a:pPr>
            <a:r>
              <a:rPr lang="en-US" sz="2400" smtClean="0"/>
              <a:t> </a:t>
            </a:r>
          </a:p>
        </p:txBody>
      </p:sp>
      <p:sp>
        <p:nvSpPr>
          <p:cNvPr id="58372"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F264075-F121-4556-92E2-7AFBEAF9D6B9}" type="slidenum">
              <a:rPr lang="en-US" smtClean="0">
                <a:latin typeface="Arial" charset="0"/>
              </a:rPr>
              <a:pPr eaLnBrk="1" hangingPunct="1"/>
              <a:t>58</a:t>
            </a:fld>
            <a:endParaRPr lang="en-US" smtClean="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r>
              <a:rPr lang="en-US" sz="3000" b="1" smtClean="0">
                <a:latin typeface="Calibri" pitchFamily="34" charset="0"/>
              </a:rPr>
              <a:t>Projected participation rate changes  2007 to 2060</a:t>
            </a:r>
            <a:br>
              <a:rPr lang="en-US" sz="3000" b="1" smtClean="0">
                <a:latin typeface="Calibri" pitchFamily="34" charset="0"/>
              </a:rPr>
            </a:br>
            <a:r>
              <a:rPr lang="en-US" sz="3000" b="1" smtClean="0">
                <a:latin typeface="Calibri" pitchFamily="34" charset="0"/>
              </a:rPr>
              <a:t>in EU15, men and women - age group 55-64</a:t>
            </a:r>
          </a:p>
        </p:txBody>
      </p:sp>
      <p:sp>
        <p:nvSpPr>
          <p:cNvPr id="59395" name="Rectangle 3"/>
          <p:cNvSpPr>
            <a:spLocks noGrp="1" noChangeArrowheads="1"/>
          </p:cNvSpPr>
          <p:nvPr>
            <p:ph type="body" idx="4294967295"/>
          </p:nvPr>
        </p:nvSpPr>
        <p:spPr/>
        <p:txBody>
          <a:bodyPr/>
          <a:lstStyle/>
          <a:p>
            <a:pPr>
              <a:buFont typeface="Wingdings" pitchFamily="2" charset="2"/>
              <a:buNone/>
            </a:pPr>
            <a:r>
              <a:rPr lang="en-US" sz="2800" b="1" smtClean="0">
                <a:latin typeface="Calibri" pitchFamily="34" charset="0"/>
              </a:rPr>
              <a:t>EU15</a:t>
            </a:r>
          </a:p>
          <a:p>
            <a:pPr>
              <a:buFont typeface="Wingdings" pitchFamily="2" charset="2"/>
              <a:buNone/>
            </a:pPr>
            <a:r>
              <a:rPr lang="en-US" sz="3000" smtClean="0">
                <a:latin typeface="Calibri" pitchFamily="34" charset="0"/>
              </a:rPr>
              <a:t>	</a:t>
            </a:r>
            <a:r>
              <a:rPr lang="en-US" sz="2400" smtClean="0">
                <a:latin typeface="Calibri" pitchFamily="34" charset="0"/>
                <a:cs typeface="Calibri" pitchFamily="34" charset="0"/>
              </a:rPr>
              <a:t>Overall change:   17 percentage points</a:t>
            </a:r>
          </a:p>
          <a:p>
            <a:pPr>
              <a:buFont typeface="Wingdings" pitchFamily="2" charset="2"/>
              <a:buNone/>
            </a:pPr>
            <a:r>
              <a:rPr lang="en-US" sz="2400" smtClean="0">
                <a:latin typeface="Calibri" pitchFamily="34" charset="0"/>
                <a:cs typeface="Calibri" pitchFamily="34" charset="0"/>
              </a:rPr>
              <a:t>	Reform induced: 13 percentage points </a:t>
            </a:r>
          </a:p>
          <a:p>
            <a:pPr>
              <a:buFont typeface="Wingdings" pitchFamily="2" charset="2"/>
              <a:buNone/>
            </a:pPr>
            <a:endParaRPr lang="en-US" sz="2400" smtClean="0">
              <a:latin typeface="Calibri" pitchFamily="34" charset="0"/>
              <a:cs typeface="Calibri" pitchFamily="34" charset="0"/>
            </a:endParaRPr>
          </a:p>
          <a:p>
            <a:pPr>
              <a:buFont typeface="Wingdings" pitchFamily="2" charset="2"/>
              <a:buNone/>
            </a:pPr>
            <a:r>
              <a:rPr lang="en-US" sz="2400" smtClean="0">
                <a:latin typeface="Calibri" pitchFamily="34" charset="0"/>
                <a:cs typeface="Calibri" pitchFamily="34" charset="0"/>
              </a:rPr>
              <a:t>	The “surplus” is due to the female cohort effect. Looking only at men, there would be a projected decline in participation in the absence of reform </a:t>
            </a:r>
          </a:p>
        </p:txBody>
      </p:sp>
      <p:sp>
        <p:nvSpPr>
          <p:cNvPr id="59396" name="Foliennummernplatzhalt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E83373C-63DB-4A8B-8B07-FA1A5A51018F}" type="slidenum">
              <a:rPr lang="en-US" smtClean="0">
                <a:latin typeface="Arial" charset="0"/>
              </a:rPr>
              <a:pPr eaLnBrk="1" hangingPunct="1"/>
              <a:t>59</a:t>
            </a:fld>
            <a:endParaRPr lang="en-US" smtClean="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6DFE689-4643-4D80-942E-28AA34DBB9B8}" type="slidenum">
              <a:rPr lang="en-US" smtClean="0">
                <a:latin typeface="Arial" charset="0"/>
              </a:rPr>
              <a:pPr eaLnBrk="1" hangingPunct="1"/>
              <a:t>6</a:t>
            </a:fld>
            <a:endParaRPr lang="en-US" smtClean="0">
              <a:latin typeface="Arial" charset="0"/>
            </a:endParaRPr>
          </a:p>
        </p:txBody>
      </p:sp>
      <p:sp>
        <p:nvSpPr>
          <p:cNvPr id="9219" name="Rectangle 2"/>
          <p:cNvSpPr>
            <a:spLocks noGrp="1" noChangeArrowheads="1"/>
          </p:cNvSpPr>
          <p:nvPr>
            <p:ph type="title" idx="4294967295"/>
          </p:nvPr>
        </p:nvSpPr>
        <p:spPr/>
        <p:txBody>
          <a:bodyPr/>
          <a:lstStyle/>
          <a:p>
            <a:r>
              <a:rPr lang="en-US" sz="2800" b="1" smtClean="0">
                <a:latin typeface="Calibri" pitchFamily="34" charset="0"/>
              </a:rPr>
              <a:t>Pension policy traditions </a:t>
            </a:r>
          </a:p>
        </p:txBody>
      </p:sp>
      <p:sp>
        <p:nvSpPr>
          <p:cNvPr id="9220" name="Rectangle 3"/>
          <p:cNvSpPr>
            <a:spLocks noGrp="1" noChangeArrowheads="1"/>
          </p:cNvSpPr>
          <p:nvPr>
            <p:ph type="body" idx="4294967295"/>
          </p:nvPr>
        </p:nvSpPr>
        <p:spPr/>
        <p:txBody>
          <a:bodyPr/>
          <a:lstStyle/>
          <a:p>
            <a:pPr eaLnBrk="1" hangingPunct="1"/>
            <a:r>
              <a:rPr lang="en-GB" sz="2500" dirty="0" smtClean="0">
                <a:latin typeface="Calibri" pitchFamily="34" charset="0"/>
              </a:rPr>
              <a:t>‘Bismarck’-style public pension plans: Earnings-related contributions and benefits emphasising fiscal equivalence between contributions and benefits. Limited private provision of retirement benefits</a:t>
            </a:r>
          </a:p>
          <a:p>
            <a:pPr eaLnBrk="1" hangingPunct="1"/>
            <a:endParaRPr lang="en-GB" sz="2500" dirty="0" smtClean="0">
              <a:latin typeface="Calibri" pitchFamily="34" charset="0"/>
            </a:endParaRPr>
          </a:p>
          <a:p>
            <a:pPr eaLnBrk="1" hangingPunct="1"/>
            <a:r>
              <a:rPr lang="en-GB" sz="2500" dirty="0" smtClean="0">
                <a:latin typeface="Calibri" pitchFamily="34" charset="0"/>
              </a:rPr>
              <a:t>‘</a:t>
            </a:r>
            <a:r>
              <a:rPr lang="en-GB" sz="2500" dirty="0" err="1" smtClean="0">
                <a:latin typeface="Calibri" pitchFamily="34" charset="0"/>
              </a:rPr>
              <a:t>Beveridge</a:t>
            </a:r>
            <a:r>
              <a:rPr lang="en-GB" sz="2500" dirty="0" smtClean="0">
                <a:latin typeface="Calibri" pitchFamily="34" charset="0"/>
              </a:rPr>
              <a:t>’-style public pension plans: Provision of basic, flat-rated pension with little or no emphasis on fiscal equivalence between contributions and benefits. Significant provision of private retirement benefits</a:t>
            </a:r>
            <a:endParaRPr lang="en-US" sz="2500" dirty="0" smtClean="0">
              <a:latin typeface="Calibri" pitchFamily="34" charset="0"/>
            </a:endParaRPr>
          </a:p>
          <a:p>
            <a:pPr>
              <a:buFont typeface="Wingdings" pitchFamily="2" charset="2"/>
              <a:buNone/>
            </a:pPr>
            <a:endParaRPr lang="en-US" dirty="0" smtClean="0">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n-US" sz="3600" b="1" smtClean="0">
                <a:latin typeface="Calibri" pitchFamily="34" charset="0"/>
              </a:rPr>
              <a:t>US – EU15 comparison</a:t>
            </a:r>
          </a:p>
        </p:txBody>
      </p:sp>
      <p:sp>
        <p:nvSpPr>
          <p:cNvPr id="60419" name="Rectangle 3"/>
          <p:cNvSpPr>
            <a:spLocks noGrp="1" noChangeArrowheads="1"/>
          </p:cNvSpPr>
          <p:nvPr>
            <p:ph type="body" idx="4294967295"/>
          </p:nvPr>
        </p:nvSpPr>
        <p:spPr/>
        <p:txBody>
          <a:bodyPr/>
          <a:lstStyle/>
          <a:p>
            <a:pPr>
              <a:buFont typeface="Wingdings" pitchFamily="2" charset="2"/>
              <a:buNone/>
            </a:pPr>
            <a:r>
              <a:rPr lang="en-US" sz="2400" b="1" dirty="0" smtClean="0">
                <a:latin typeface="Calibri" pitchFamily="34" charset="0"/>
              </a:rPr>
              <a:t>2007</a:t>
            </a:r>
          </a:p>
          <a:p>
            <a:pPr>
              <a:buFont typeface="Wingdings" pitchFamily="2" charset="2"/>
              <a:buNone/>
            </a:pPr>
            <a:r>
              <a:rPr lang="en-US" sz="2400" dirty="0" smtClean="0">
                <a:latin typeface="Calibri" pitchFamily="34" charset="0"/>
              </a:rPr>
              <a:t>US: 	63.8 per cent</a:t>
            </a:r>
          </a:p>
          <a:p>
            <a:pPr>
              <a:buFont typeface="Wingdings" pitchFamily="2" charset="2"/>
              <a:buNone/>
            </a:pPr>
            <a:r>
              <a:rPr lang="en-US" sz="2400" dirty="0" smtClean="0">
                <a:latin typeface="Calibri" pitchFamily="34" charset="0"/>
              </a:rPr>
              <a:t>EU15: 	48.6 per cent </a:t>
            </a:r>
          </a:p>
          <a:p>
            <a:pPr>
              <a:buFont typeface="Wingdings" pitchFamily="2" charset="2"/>
              <a:buNone/>
            </a:pPr>
            <a:r>
              <a:rPr lang="en-US" sz="2400" b="1" dirty="0" smtClean="0">
                <a:latin typeface="Calibri" pitchFamily="34" charset="0"/>
              </a:rPr>
              <a:t>2060</a:t>
            </a:r>
          </a:p>
          <a:p>
            <a:pPr>
              <a:buFont typeface="Wingdings" pitchFamily="2" charset="2"/>
              <a:buNone/>
            </a:pPr>
            <a:r>
              <a:rPr lang="en-US" sz="2400" dirty="0" smtClean="0">
                <a:latin typeface="Calibri" pitchFamily="34" charset="0"/>
              </a:rPr>
              <a:t>US: 	63.4 per cent</a:t>
            </a:r>
          </a:p>
          <a:p>
            <a:pPr>
              <a:buFont typeface="Wingdings" pitchFamily="2" charset="2"/>
              <a:buNone/>
            </a:pPr>
            <a:r>
              <a:rPr lang="en-US" sz="2400" dirty="0" smtClean="0">
                <a:latin typeface="Calibri" pitchFamily="34" charset="0"/>
              </a:rPr>
              <a:t>EU15: 	65.6 per cent</a:t>
            </a:r>
          </a:p>
          <a:p>
            <a:pPr>
              <a:spcBef>
                <a:spcPct val="5000"/>
              </a:spcBef>
              <a:buFont typeface="Wingdings" pitchFamily="2" charset="2"/>
              <a:buNone/>
            </a:pPr>
            <a:endParaRPr lang="en-US" sz="2400" dirty="0" smtClean="0">
              <a:latin typeface="Calibri" pitchFamily="34" charset="0"/>
            </a:endParaRPr>
          </a:p>
          <a:p>
            <a:pPr>
              <a:buFont typeface="Wingdings" pitchFamily="2" charset="2"/>
              <a:buNone/>
            </a:pPr>
            <a:r>
              <a:rPr lang="en-US" sz="2400" dirty="0" smtClean="0">
                <a:latin typeface="Calibri" pitchFamily="34" charset="0"/>
              </a:rPr>
              <a:t>	In the absence of reform, only southern Europe (Italy, Spain, Portugal) would see an increase due to increasing female participation (cohort effect)</a:t>
            </a:r>
          </a:p>
        </p:txBody>
      </p:sp>
      <p:sp>
        <p:nvSpPr>
          <p:cNvPr id="60420" name="Foliennummernplatzhalt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B18772A5-A49E-4903-BC1C-25188E353C17}" type="slidenum">
              <a:rPr lang="en-US" smtClean="0">
                <a:latin typeface="Arial" charset="0"/>
              </a:rPr>
              <a:pPr eaLnBrk="1" hangingPunct="1"/>
              <a:t>60</a:t>
            </a:fld>
            <a:endParaRPr lang="en-US" smtClean="0">
              <a:latin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en-US" sz="3000" b="1" smtClean="0">
                <a:latin typeface="Calibri" pitchFamily="34" charset="0"/>
              </a:rPr>
              <a:t>EU15 countries: </a:t>
            </a:r>
            <a:br>
              <a:rPr lang="en-US" sz="3000" b="1" smtClean="0">
                <a:latin typeface="Calibri" pitchFamily="34" charset="0"/>
              </a:rPr>
            </a:br>
            <a:r>
              <a:rPr lang="en-US" sz="3000" b="1" smtClean="0">
                <a:latin typeface="Calibri" pitchFamily="34" charset="0"/>
              </a:rPr>
              <a:t>Large reform induced changes 2007 to 2060</a:t>
            </a:r>
          </a:p>
        </p:txBody>
      </p:sp>
      <p:sp>
        <p:nvSpPr>
          <p:cNvPr id="61443" name="Rectangle 3"/>
          <p:cNvSpPr>
            <a:spLocks noGrp="1" noChangeArrowheads="1"/>
          </p:cNvSpPr>
          <p:nvPr>
            <p:ph type="body" idx="4294967295"/>
          </p:nvPr>
        </p:nvSpPr>
        <p:spPr/>
        <p:txBody>
          <a:bodyPr/>
          <a:lstStyle/>
          <a:p>
            <a:r>
              <a:rPr lang="en-US" sz="2800" smtClean="0">
                <a:latin typeface="Calibri" pitchFamily="34" charset="0"/>
              </a:rPr>
              <a:t>Finland – 12.1 percentage points</a:t>
            </a:r>
          </a:p>
          <a:p>
            <a:r>
              <a:rPr lang="en-US" sz="2800" smtClean="0">
                <a:latin typeface="Calibri" pitchFamily="34" charset="0"/>
              </a:rPr>
              <a:t>Austria – 17.1 percentage points</a:t>
            </a:r>
          </a:p>
          <a:p>
            <a:r>
              <a:rPr lang="en-US" sz="2800" smtClean="0">
                <a:latin typeface="Calibri" pitchFamily="34" charset="0"/>
              </a:rPr>
              <a:t>Germany – 17.7 percentage points </a:t>
            </a:r>
          </a:p>
          <a:p>
            <a:r>
              <a:rPr lang="en-US" sz="2800" smtClean="0">
                <a:latin typeface="Calibri" pitchFamily="34" charset="0"/>
              </a:rPr>
              <a:t>Italy – 22.2 percentage points </a:t>
            </a:r>
          </a:p>
          <a:p>
            <a:r>
              <a:rPr lang="en-US" sz="2800" smtClean="0">
                <a:latin typeface="Calibri" pitchFamily="34" charset="0"/>
              </a:rPr>
              <a:t>Spain – 11.5 percentage points</a:t>
            </a:r>
          </a:p>
          <a:p>
            <a:r>
              <a:rPr lang="en-US" sz="2800" smtClean="0">
                <a:latin typeface="Calibri" pitchFamily="34" charset="0"/>
              </a:rPr>
              <a:t>United Kingdom – 12.0 percentage points</a:t>
            </a:r>
          </a:p>
          <a:p>
            <a:pPr>
              <a:buFont typeface="Wingdings" pitchFamily="2" charset="2"/>
              <a:buNone/>
            </a:pPr>
            <a:endParaRPr lang="en-US" sz="2800" smtClean="0">
              <a:latin typeface="Calibri" pitchFamily="34" charset="0"/>
            </a:endParaRPr>
          </a:p>
          <a:p>
            <a:pPr>
              <a:buFont typeface="Wingdings" pitchFamily="2" charset="2"/>
              <a:buNone/>
            </a:pPr>
            <a:r>
              <a:rPr lang="en-US" sz="2800" smtClean="0">
                <a:latin typeface="Calibri" pitchFamily="34" charset="0"/>
              </a:rPr>
              <a:t>We do not have estimates for all countries. </a:t>
            </a:r>
          </a:p>
          <a:p>
            <a:endParaRPr lang="en-US" sz="2800" smtClean="0">
              <a:latin typeface="Calibri" pitchFamily="34" charset="0"/>
            </a:endParaRPr>
          </a:p>
        </p:txBody>
      </p:sp>
      <p:sp>
        <p:nvSpPr>
          <p:cNvPr id="61444" name="Foliennummernplatzhalter 2"/>
          <p:cNvSpPr txBox="1">
            <a:spLocks noGrp="1"/>
          </p:cNvSpPr>
          <p:nvPr/>
        </p:nvSpPr>
        <p:spPr bwMode="auto">
          <a:xfrm>
            <a:off x="6781800" y="6248400"/>
            <a:ext cx="1905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eaLnBrk="1" hangingPunct="1"/>
            <a:fld id="{DD18F9CD-D5F4-40A7-8130-D6C7E172F28D}" type="slidenum">
              <a:rPr lang="en-US" sz="1000">
                <a:latin typeface="Arial" charset="0"/>
              </a:rPr>
              <a:pPr algn="r" eaLnBrk="1" hangingPunct="1"/>
              <a:t>61</a:t>
            </a:fld>
            <a:endParaRPr lang="en-US" sz="1000">
              <a:latin typeface="Arial"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8229037-ED42-45F3-9427-B7B3B82215A3}" type="slidenum">
              <a:rPr lang="en-US" smtClean="0">
                <a:latin typeface="Arial" charset="0"/>
              </a:rPr>
              <a:pPr eaLnBrk="1" hangingPunct="1"/>
              <a:t>62</a:t>
            </a:fld>
            <a:endParaRPr lang="en-US" smtClean="0">
              <a:latin typeface="Arial" charset="0"/>
            </a:endParaRPr>
          </a:p>
        </p:txBody>
      </p:sp>
      <p:sp>
        <p:nvSpPr>
          <p:cNvPr id="62467" name="Rectangle 5"/>
          <p:cNvSpPr>
            <a:spLocks noGrp="1" noChangeArrowheads="1"/>
          </p:cNvSpPr>
          <p:nvPr>
            <p:ph type="title" idx="4294967295"/>
          </p:nvPr>
        </p:nvSpPr>
        <p:spPr/>
        <p:txBody>
          <a:bodyPr/>
          <a:lstStyle/>
          <a:p>
            <a:r>
              <a:rPr lang="en-US" sz="2000" b="1" smtClean="0">
                <a:latin typeface="Calibri" pitchFamily="34" charset="0"/>
              </a:rPr>
              <a:t>Figure: Participation rates in 2007, projected changes in overall partici-pation rates and estimated impact of pension reform, 2020 &amp; 2060. </a:t>
            </a:r>
            <a:br>
              <a:rPr lang="en-US" sz="2000" b="1" smtClean="0">
                <a:latin typeface="Calibri" pitchFamily="34" charset="0"/>
              </a:rPr>
            </a:br>
            <a:r>
              <a:rPr lang="en-GB" sz="2000" b="1" smtClean="0">
                <a:latin typeface="Calibri" pitchFamily="34" charset="0"/>
              </a:rPr>
              <a:t>Age Group 55-64</a:t>
            </a:r>
            <a:endParaRPr lang="en-US" sz="2000" b="1" smtClean="0">
              <a:latin typeface="Calibri" pitchFamily="34" charset="0"/>
            </a:endParaRPr>
          </a:p>
        </p:txBody>
      </p:sp>
      <p:pic>
        <p:nvPicPr>
          <p:cNvPr id="62468" name="Picture 4"/>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1042988" y="1773238"/>
            <a:ext cx="7273925" cy="4391025"/>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2A98A823-EB96-4CDB-91DE-0718C75EBEDC}" type="slidenum">
              <a:rPr lang="en-US" smtClean="0">
                <a:latin typeface="Arial" charset="0"/>
              </a:rPr>
              <a:pPr eaLnBrk="1" hangingPunct="1"/>
              <a:t>63</a:t>
            </a:fld>
            <a:endParaRPr lang="en-US" smtClean="0">
              <a:latin typeface="Arial" charset="0"/>
            </a:endParaRPr>
          </a:p>
        </p:txBody>
      </p:sp>
      <p:sp>
        <p:nvSpPr>
          <p:cNvPr id="63491" name="Rectangle 2"/>
          <p:cNvSpPr>
            <a:spLocks noGrp="1" noChangeArrowheads="1"/>
          </p:cNvSpPr>
          <p:nvPr>
            <p:ph type="title" idx="4294967295"/>
          </p:nvPr>
        </p:nvSpPr>
        <p:spPr/>
        <p:txBody>
          <a:bodyPr/>
          <a:lstStyle/>
          <a:p>
            <a:pPr eaLnBrk="1" hangingPunct="1"/>
            <a:r>
              <a:rPr lang="de-DE" sz="3200" b="1" smtClean="0">
                <a:latin typeface="Calibri" pitchFamily="34" charset="0"/>
              </a:rPr>
              <a:t>Outline</a:t>
            </a:r>
          </a:p>
        </p:txBody>
      </p:sp>
      <p:sp>
        <p:nvSpPr>
          <p:cNvPr id="63492" name="Rectangle 3"/>
          <p:cNvSpPr>
            <a:spLocks noGrp="1" noChangeArrowheads="1"/>
          </p:cNvSpPr>
          <p:nvPr>
            <p:ph type="body" idx="4294967295"/>
          </p:nvPr>
        </p:nvSpPr>
        <p:spPr/>
        <p:txBody>
          <a:bodyPr/>
          <a:lstStyle/>
          <a:p>
            <a:pPr>
              <a:buFont typeface="Wingdings" pitchFamily="2" charset="2"/>
              <a:buNone/>
            </a:pPr>
            <a:r>
              <a:rPr lang="en-GB" sz="2400" smtClean="0">
                <a:latin typeface="Calibri" pitchFamily="34" charset="0"/>
              </a:rPr>
              <a:t>1: Introduction </a:t>
            </a:r>
            <a:endParaRPr lang="en-US" sz="2400" smtClean="0">
              <a:latin typeface="Calibri" pitchFamily="34" charset="0"/>
            </a:endParaRPr>
          </a:p>
          <a:p>
            <a:pPr>
              <a:buFont typeface="Wingdings" pitchFamily="2" charset="2"/>
              <a:buNone/>
            </a:pPr>
            <a:r>
              <a:rPr lang="en-US" sz="2400" smtClean="0">
                <a:latin typeface="Calibri" pitchFamily="34" charset="0"/>
              </a:rPr>
              <a:t>2: Reform and trends in normal and early pension </a:t>
            </a:r>
            <a:br>
              <a:rPr lang="en-US" sz="2400" smtClean="0">
                <a:latin typeface="Calibri" pitchFamily="34" charset="0"/>
              </a:rPr>
            </a:br>
            <a:r>
              <a:rPr lang="en-US" sz="2400" smtClean="0">
                <a:latin typeface="Calibri" pitchFamily="34" charset="0"/>
              </a:rPr>
              <a:t>eligibility age provisions</a:t>
            </a:r>
          </a:p>
          <a:p>
            <a:pPr>
              <a:buFont typeface="Wingdings" pitchFamily="2" charset="2"/>
              <a:buNone/>
            </a:pPr>
            <a:r>
              <a:rPr lang="en-US" sz="2400" smtClean="0">
                <a:latin typeface="Calibri" pitchFamily="34" charset="0"/>
              </a:rPr>
              <a:t>3: Pre- and post-reform incentives to retire</a:t>
            </a:r>
          </a:p>
          <a:p>
            <a:pPr>
              <a:buFont typeface="Wingdings" pitchFamily="2" charset="2"/>
              <a:buNone/>
            </a:pPr>
            <a:r>
              <a:rPr lang="en-US" sz="2400" smtClean="0">
                <a:latin typeface="Calibri" pitchFamily="34" charset="0"/>
              </a:rPr>
              <a:t>4: Reform and trends in labour market participation</a:t>
            </a:r>
            <a:endParaRPr lang="en-GB" sz="2400" smtClean="0">
              <a:latin typeface="Calibri" pitchFamily="34" charset="0"/>
            </a:endParaRPr>
          </a:p>
          <a:p>
            <a:pPr>
              <a:buFont typeface="Wingdings" pitchFamily="2" charset="2"/>
              <a:buNone/>
            </a:pPr>
            <a:r>
              <a:rPr lang="en-GB" sz="2400" smtClean="0">
                <a:latin typeface="Calibri" pitchFamily="34" charset="0"/>
              </a:rPr>
              <a:t>5: Reform and future labour supply</a:t>
            </a:r>
            <a:endParaRPr lang="en-US" sz="2400" smtClean="0">
              <a:latin typeface="Calibri" pitchFamily="34" charset="0"/>
            </a:endParaRPr>
          </a:p>
          <a:p>
            <a:pPr>
              <a:buFont typeface="Wingdings" pitchFamily="2" charset="2"/>
              <a:buNone/>
            </a:pPr>
            <a:r>
              <a:rPr lang="en-US" sz="2400" b="1" smtClean="0">
                <a:solidFill>
                  <a:schemeClr val="bg2"/>
                </a:solidFill>
                <a:latin typeface="Calibri" pitchFamily="34" charset="0"/>
              </a:rPr>
              <a:t>6: Conclusion and discussion</a:t>
            </a:r>
          </a:p>
          <a:p>
            <a:pPr>
              <a:buFont typeface="Wingdings" pitchFamily="2" charset="2"/>
              <a:buNone/>
            </a:pPr>
            <a:r>
              <a:rPr lang="en-US" smtClean="0">
                <a:latin typeface="Calibri" pitchFamily="34" charset="0"/>
              </a:rPr>
              <a:t> </a:t>
            </a:r>
            <a:endParaRPr lang="de-DE" smtClean="0">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5048387-B788-4239-8BEC-FF44CB9AB6C6}" type="slidenum">
              <a:rPr lang="en-US" smtClean="0">
                <a:latin typeface="Arial" charset="0"/>
              </a:rPr>
              <a:pPr eaLnBrk="1" hangingPunct="1"/>
              <a:t>64</a:t>
            </a:fld>
            <a:endParaRPr lang="en-US" smtClean="0">
              <a:latin typeface="Arial" charset="0"/>
            </a:endParaRPr>
          </a:p>
        </p:txBody>
      </p:sp>
      <p:sp>
        <p:nvSpPr>
          <p:cNvPr id="64515" name="Rectangle 2"/>
          <p:cNvSpPr>
            <a:spLocks noGrp="1" noChangeArrowheads="1"/>
          </p:cNvSpPr>
          <p:nvPr>
            <p:ph type="title" idx="4294967295"/>
          </p:nvPr>
        </p:nvSpPr>
        <p:spPr/>
        <p:txBody>
          <a:bodyPr/>
          <a:lstStyle/>
          <a:p>
            <a:r>
              <a:rPr lang="de-DE" sz="2800" b="1" smtClean="0">
                <a:latin typeface="Calibri" pitchFamily="34" charset="0"/>
              </a:rPr>
              <a:t>Ageing in the U.S. and EU15 </a:t>
            </a:r>
          </a:p>
        </p:txBody>
      </p:sp>
      <p:sp>
        <p:nvSpPr>
          <p:cNvPr id="64516" name="Rectangle 3"/>
          <p:cNvSpPr>
            <a:spLocks noGrp="1" noChangeArrowheads="1"/>
          </p:cNvSpPr>
          <p:nvPr>
            <p:ph type="body" idx="4294967295"/>
          </p:nvPr>
        </p:nvSpPr>
        <p:spPr/>
        <p:txBody>
          <a:bodyPr/>
          <a:lstStyle/>
          <a:p>
            <a:pPr>
              <a:lnSpc>
                <a:spcPct val="80000"/>
              </a:lnSpc>
            </a:pPr>
            <a:r>
              <a:rPr lang="en-US" sz="2200" smtClean="0">
                <a:latin typeface="Calibri" pitchFamily="34" charset="0"/>
              </a:rPr>
              <a:t>Europe and the United States are facing different ageing prospects providing different contexts for pension policy. Even though the U.S. will see a substantially stronger increase in the number of people of retirement age (65 plus), EU15 have and will continue to have a higher dependency ratio due to a different trend in the size of the population of working age. </a:t>
            </a:r>
          </a:p>
          <a:p>
            <a:pPr>
              <a:lnSpc>
                <a:spcPct val="80000"/>
              </a:lnSpc>
            </a:pPr>
            <a:r>
              <a:rPr lang="en-US" sz="2200" smtClean="0">
                <a:latin typeface="Calibri" pitchFamily="34" charset="0"/>
              </a:rPr>
              <a:t>Over the next few years EU15 will see a slightly increasing population of working age whereupon decline will set in. In 2050 EU15 will have 16 million fewer people of working age while the U.S. is projected to have close to 50 million more. </a:t>
            </a:r>
          </a:p>
          <a:p>
            <a:pPr>
              <a:lnSpc>
                <a:spcPct val="80000"/>
              </a:lnSpc>
            </a:pPr>
            <a:r>
              <a:rPr lang="en-US" sz="2200" smtClean="0">
                <a:latin typeface="Calibri" pitchFamily="34" charset="0"/>
              </a:rPr>
              <a:t>Relations between the countries within EU15 will change in that the largest decline will be concentrated in Germany and Southern Europe while high fertility France and the United Kingdom will have stable or perhaps even growing populations. </a:t>
            </a:r>
            <a:endParaRPr lang="de-DE" sz="2200" smtClean="0">
              <a:latin typeface="Calibri"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468313" y="549275"/>
            <a:ext cx="8229600" cy="1143000"/>
          </a:xfrm>
        </p:spPr>
        <p:txBody>
          <a:bodyPr/>
          <a:lstStyle/>
          <a:p>
            <a:r>
              <a:rPr lang="en-US" sz="2800" b="1" smtClean="0">
                <a:latin typeface="Calibri" pitchFamily="34" charset="0"/>
              </a:rPr>
              <a:t>An ageing working population in EU15</a:t>
            </a:r>
          </a:p>
        </p:txBody>
      </p:sp>
      <p:sp>
        <p:nvSpPr>
          <p:cNvPr id="65539" name="Rectangle 3"/>
          <p:cNvSpPr>
            <a:spLocks noGrp="1" noChangeArrowheads="1"/>
          </p:cNvSpPr>
          <p:nvPr>
            <p:ph type="body" idx="4294967295"/>
          </p:nvPr>
        </p:nvSpPr>
        <p:spPr/>
        <p:txBody>
          <a:bodyPr/>
          <a:lstStyle/>
          <a:p>
            <a:pPr>
              <a:lnSpc>
                <a:spcPct val="80000"/>
              </a:lnSpc>
            </a:pPr>
            <a:r>
              <a:rPr lang="en-US" sz="2200" smtClean="0">
                <a:latin typeface="Calibri" pitchFamily="34" charset="0"/>
              </a:rPr>
              <a:t>Overall we will see a substantial change in the age composition of the population with a strong decline in the “prime age working population” (25-54) and a strong increase in the “older population of working age” (55-64).</a:t>
            </a:r>
            <a:r>
              <a:rPr lang="en-US" sz="2200" smtClean="0"/>
              <a:t> </a:t>
            </a:r>
          </a:p>
          <a:p>
            <a:pPr>
              <a:lnSpc>
                <a:spcPct val="80000"/>
              </a:lnSpc>
            </a:pPr>
            <a:r>
              <a:rPr lang="en-US" sz="2200" smtClean="0">
                <a:latin typeface="Calibri" pitchFamily="34" charset="0"/>
              </a:rPr>
              <a:t>Until 2020 we see an increase in both places leading to a certain convergence so that there will be a little more than 33 “old” working age persons for every 100 “prime aged” persons in EU15 and the U.S. </a:t>
            </a:r>
          </a:p>
          <a:p>
            <a:pPr>
              <a:lnSpc>
                <a:spcPct val="80000"/>
              </a:lnSpc>
            </a:pPr>
            <a:r>
              <a:rPr lang="en-US" sz="2200" smtClean="0">
                <a:latin typeface="Calibri" pitchFamily="34" charset="0"/>
              </a:rPr>
              <a:t>From 2020 onwards the U.S. is projected to experience a certain rejuvenation of the working age population but in EU15 a process of accelerated obsolescence sets in. By the mid 2020s EU15 is projected to have 37 “old” persons for every 100 prime aged with Germany and Italy leading the way with a ratio of 44 and 40, respectively. </a:t>
            </a:r>
          </a:p>
        </p:txBody>
      </p:sp>
      <p:sp>
        <p:nvSpPr>
          <p:cNvPr id="65540"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1FC6411-9789-46B6-9AE6-D492440065BC}" type="slidenum">
              <a:rPr lang="en-US" smtClean="0">
                <a:latin typeface="Arial" charset="0"/>
              </a:rPr>
              <a:pPr eaLnBrk="1" hangingPunct="1"/>
              <a:t>65</a:t>
            </a:fld>
            <a:endParaRPr lang="en-US" smtClean="0">
              <a:latin typeface="Arial"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r>
              <a:rPr lang="en-US" sz="2800" b="1" smtClean="0">
                <a:latin typeface="Calibri" pitchFamily="34" charset="0"/>
              </a:rPr>
              <a:t>Ageing and European pension reform </a:t>
            </a:r>
          </a:p>
        </p:txBody>
      </p:sp>
      <p:sp>
        <p:nvSpPr>
          <p:cNvPr id="66563" name="Rectangle 3"/>
          <p:cNvSpPr>
            <a:spLocks noGrp="1" noChangeArrowheads="1"/>
          </p:cNvSpPr>
          <p:nvPr>
            <p:ph type="body" idx="4294967295"/>
          </p:nvPr>
        </p:nvSpPr>
        <p:spPr/>
        <p:txBody>
          <a:bodyPr/>
          <a:lstStyle/>
          <a:p>
            <a:r>
              <a:rPr lang="en-US" sz="2200" smtClean="0">
                <a:latin typeface="Calibri" pitchFamily="34" charset="0"/>
              </a:rPr>
              <a:t>The age group 55-64 is of course exactly the group that European policy makers in the past have strongly encouraged to leave the work force. </a:t>
            </a:r>
          </a:p>
          <a:p>
            <a:r>
              <a:rPr lang="en-US" sz="2200" smtClean="0">
                <a:latin typeface="Calibri" pitchFamily="34" charset="0"/>
              </a:rPr>
              <a:t>Allowing a fraction of the older working population to withdraw from the labour market may have been feasible at a time when there were 100 prime aged workers for a limited number of old workers but is no longer sustainable. </a:t>
            </a:r>
          </a:p>
          <a:p>
            <a:r>
              <a:rPr lang="en-US" sz="2200" smtClean="0">
                <a:latin typeface="Calibri" pitchFamily="34" charset="0"/>
              </a:rPr>
              <a:t>Pension reform has been doing a great deal to address this issue and the effect seems to be that in the countries that have most rigorously reformed past policies, labour force participation has increased the most.</a:t>
            </a:r>
            <a:r>
              <a:rPr lang="en-US" sz="2200" smtClean="0"/>
              <a:t> </a:t>
            </a:r>
          </a:p>
          <a:p>
            <a:endParaRPr lang="en-US" smtClean="0"/>
          </a:p>
        </p:txBody>
      </p:sp>
      <p:sp>
        <p:nvSpPr>
          <p:cNvPr id="66564"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61F4682-D8CA-47D7-8DE5-EB000BCCDA24}" type="slidenum">
              <a:rPr lang="en-US" smtClean="0">
                <a:latin typeface="Arial" charset="0"/>
              </a:rPr>
              <a:pPr eaLnBrk="1" hangingPunct="1"/>
              <a:t>66</a:t>
            </a:fld>
            <a:endParaRPr lang="en-US" smtClean="0">
              <a:latin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nchor="ctr"/>
          <a:lstStyle/>
          <a:p>
            <a:r>
              <a:rPr lang="en-US" sz="2800" dirty="0" smtClean="0"/>
              <a:t>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r>
              <a:rPr lang="en-US" sz="2800" dirty="0" smtClean="0">
                <a:latin typeface="Calibri" pitchFamily="34" charset="0"/>
              </a:rPr>
              <a:t>Thank you for your attention!</a:t>
            </a:r>
            <a:r>
              <a:rPr lang="zh-CN" altLang="en-US" sz="2800" dirty="0" smtClean="0"/>
              <a:t/>
            </a:r>
            <a:br>
              <a:rPr lang="zh-CN" altLang="en-US" sz="2800" dirty="0" smtClean="0"/>
            </a:br>
            <a:endParaRPr lang="en-US" altLang="zh-CN" sz="2800" b="1" dirty="0" smtClean="0">
              <a:latin typeface="Calibri" pitchFamily="34" charset="0"/>
              <a:ea typeface="宋体" charset="-122"/>
            </a:endParaRPr>
          </a:p>
        </p:txBody>
      </p:sp>
      <p:sp>
        <p:nvSpPr>
          <p:cNvPr id="66563" name="Rectangle 3"/>
          <p:cNvSpPr>
            <a:spLocks noGrp="1" noChangeArrowheads="1"/>
          </p:cNvSpPr>
          <p:nvPr>
            <p:ph type="body" idx="4294967295"/>
          </p:nvPr>
        </p:nvSpPr>
        <p:spPr/>
        <p:txBody>
          <a:bodyPr/>
          <a:lstStyle/>
          <a:p>
            <a:pPr>
              <a:buNone/>
            </a:pPr>
            <a:r>
              <a:rPr lang="en-US" dirty="0" smtClean="0"/>
              <a:t> </a:t>
            </a:r>
            <a:endParaRPr lang="zh-CN" altLang="en-US" dirty="0" smtClean="0"/>
          </a:p>
          <a:p>
            <a:pPr>
              <a:buNone/>
            </a:pPr>
            <a:r>
              <a:rPr lang="zh-CN" altLang="en-US" b="1" dirty="0" smtClean="0"/>
              <a:t>                 </a:t>
            </a:r>
            <a:endParaRPr lang="en-US" altLang="zh-CN" b="1" dirty="0" smtClean="0"/>
          </a:p>
          <a:p>
            <a:pPr>
              <a:buNone/>
            </a:pPr>
            <a:r>
              <a:rPr lang="en-US" altLang="zh-CN" b="1" dirty="0" smtClean="0"/>
              <a:t>               </a:t>
            </a:r>
            <a:r>
              <a:rPr lang="zh-CN" altLang="en-US" b="1" dirty="0" smtClean="0">
                <a:solidFill>
                  <a:schemeClr val="bg2"/>
                </a:solidFill>
                <a:latin typeface="华文行楷" pitchFamily="2" charset="-122"/>
                <a:ea typeface="华文行楷" pitchFamily="2" charset="-122"/>
              </a:rPr>
              <a:t>谢谢</a:t>
            </a:r>
            <a:r>
              <a:rPr lang="en-US" b="1" dirty="0" smtClean="0">
                <a:solidFill>
                  <a:schemeClr val="bg2"/>
                </a:solidFill>
                <a:latin typeface="华文行楷" pitchFamily="2" charset="-122"/>
                <a:ea typeface="华文行楷" pitchFamily="2" charset="-122"/>
              </a:rPr>
              <a:t>   </a:t>
            </a:r>
            <a:r>
              <a:rPr lang="zh-CN" altLang="en-US" b="1" dirty="0" smtClean="0">
                <a:solidFill>
                  <a:schemeClr val="bg2"/>
                </a:solidFill>
                <a:latin typeface="华文行楷" pitchFamily="2" charset="-122"/>
                <a:ea typeface="华文行楷" pitchFamily="2" charset="-122"/>
              </a:rPr>
              <a:t>大家</a:t>
            </a:r>
            <a:r>
              <a:rPr lang="en-US" b="1" dirty="0" smtClean="0">
                <a:solidFill>
                  <a:schemeClr val="bg2"/>
                </a:solidFill>
                <a:latin typeface="华文行楷" pitchFamily="2" charset="-122"/>
                <a:ea typeface="华文行楷" pitchFamily="2" charset="-122"/>
              </a:rPr>
              <a:t>  </a:t>
            </a:r>
            <a:r>
              <a:rPr lang="zh-CN" altLang="en-US" b="1" dirty="0" smtClean="0">
                <a:solidFill>
                  <a:schemeClr val="bg2"/>
                </a:solidFill>
                <a:latin typeface="华文行楷" pitchFamily="2" charset="-122"/>
                <a:ea typeface="华文行楷" pitchFamily="2" charset="-122"/>
              </a:rPr>
              <a:t>的 倾听</a:t>
            </a:r>
            <a:r>
              <a:rPr lang="en-US" b="1" dirty="0" smtClean="0">
                <a:solidFill>
                  <a:schemeClr val="bg2"/>
                </a:solidFill>
                <a:latin typeface="华文行楷" pitchFamily="2" charset="-122"/>
                <a:ea typeface="华文行楷" pitchFamily="2" charset="-122"/>
              </a:rPr>
              <a:t>  </a:t>
            </a:r>
            <a:r>
              <a:rPr lang="zh-CN" altLang="en-US" b="1" dirty="0" smtClean="0">
                <a:solidFill>
                  <a:schemeClr val="bg2"/>
                </a:solidFill>
                <a:latin typeface="华文行楷" pitchFamily="2" charset="-122"/>
                <a:ea typeface="华文行楷" pitchFamily="2" charset="-122"/>
              </a:rPr>
              <a:t>和 关注！ </a:t>
            </a:r>
            <a:endParaRPr lang="zh-CN" altLang="en-US" dirty="0" smtClean="0">
              <a:solidFill>
                <a:schemeClr val="bg2"/>
              </a:solidFill>
              <a:latin typeface="华文行楷" pitchFamily="2" charset="-122"/>
              <a:ea typeface="华文行楷" pitchFamily="2" charset="-122"/>
            </a:endParaRPr>
          </a:p>
          <a:p>
            <a:pPr>
              <a:buNone/>
            </a:pPr>
            <a:endParaRPr lang="en-US" altLang="zh-CN" dirty="0" smtClean="0">
              <a:ea typeface="宋体" charset="-122"/>
            </a:endParaRPr>
          </a:p>
        </p:txBody>
      </p:sp>
      <p:sp>
        <p:nvSpPr>
          <p:cNvPr id="66564" name="Foliennummernplatzhalter 3"/>
          <p:cNvSpPr>
            <a:spLocks noGrp="1"/>
          </p:cNvSpPr>
          <p:nvPr>
            <p:ph type="sldNum" sz="quarter" idx="12"/>
          </p:nvPr>
        </p:nvSpPr>
        <p:spPr>
          <a:noFill/>
        </p:spPr>
        <p:txBody>
          <a:bodyPr/>
          <a:lstStyle/>
          <a:p>
            <a:fld id="{7E846488-3DE7-4B2F-92FB-193B376DFA6E}" type="slidenum">
              <a:rPr lang="en-US" altLang="zh-CN"/>
              <a:pPr/>
              <a:t>67</a:t>
            </a:fld>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A3F08197-7ABC-4E17-8F5B-66BFD531839E}" type="slidenum">
              <a:rPr lang="en-US" smtClean="0">
                <a:latin typeface="Arial" charset="0"/>
              </a:rPr>
              <a:pPr eaLnBrk="1" hangingPunct="1"/>
              <a:t>7</a:t>
            </a:fld>
            <a:endParaRPr lang="en-US" smtClean="0">
              <a:latin typeface="Arial" charset="0"/>
            </a:endParaRPr>
          </a:p>
        </p:txBody>
      </p:sp>
      <p:sp>
        <p:nvSpPr>
          <p:cNvPr id="10243" name="Rectangle 2"/>
          <p:cNvSpPr>
            <a:spLocks noGrp="1" noChangeArrowheads="1"/>
          </p:cNvSpPr>
          <p:nvPr>
            <p:ph type="title" idx="4294967295"/>
          </p:nvPr>
        </p:nvSpPr>
        <p:spPr/>
        <p:txBody>
          <a:bodyPr/>
          <a:lstStyle/>
          <a:p>
            <a:r>
              <a:rPr lang="en-US" sz="2800" b="1" smtClean="0">
                <a:latin typeface="Calibri" pitchFamily="34" charset="0"/>
              </a:rPr>
              <a:t>U.S. – EU15 comparison  of pension policy traditions</a:t>
            </a:r>
            <a:r>
              <a:rPr lang="en-US" sz="2800" smtClean="0"/>
              <a:t> </a:t>
            </a:r>
          </a:p>
        </p:txBody>
      </p:sp>
      <p:graphicFrame>
        <p:nvGraphicFramePr>
          <p:cNvPr id="22581" name="Group 53"/>
          <p:cNvGraphicFramePr>
            <a:graphicFrameLocks noGrp="1"/>
          </p:cNvGraphicFramePr>
          <p:nvPr>
            <p:ph idx="1"/>
          </p:nvPr>
        </p:nvGraphicFramePr>
        <p:xfrm>
          <a:off x="323850" y="2205038"/>
          <a:ext cx="8569325" cy="2906714"/>
        </p:xfrm>
        <a:graphic>
          <a:graphicData uri="http://schemas.openxmlformats.org/drawingml/2006/table">
            <a:tbl>
              <a:tblPr/>
              <a:tblGrid>
                <a:gridCol w="1712913"/>
                <a:gridCol w="1714500"/>
                <a:gridCol w="1712912"/>
                <a:gridCol w="1714500"/>
                <a:gridCol w="1714500"/>
              </a:tblGrid>
              <a:tr h="64005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Calibri" pitchFamily="34" charset="0"/>
                        </a:rPr>
                        <a:t>‚Bismarck’-style public </a:t>
                      </a:r>
                      <a:br>
                        <a:rPr kumimoji="0" lang="en-US" sz="1800" b="0" i="0" u="none" strike="noStrike" cap="none" normalizeH="0" baseline="0" dirty="0" smtClean="0">
                          <a:ln>
                            <a:noFill/>
                          </a:ln>
                          <a:solidFill>
                            <a:schemeClr val="tx1"/>
                          </a:solidFill>
                          <a:effectLst/>
                          <a:latin typeface="Calibri" pitchFamily="34" charset="0"/>
                          <a:cs typeface="Calibri" pitchFamily="34" charset="0"/>
                        </a:rPr>
                      </a:br>
                      <a:r>
                        <a:rPr kumimoji="0" lang="en-US" sz="1800" b="0" i="0" u="none" strike="noStrike" cap="none" normalizeH="0" baseline="0" dirty="0" smtClean="0">
                          <a:ln>
                            <a:noFill/>
                          </a:ln>
                          <a:solidFill>
                            <a:schemeClr val="tx1"/>
                          </a:solidFill>
                          <a:effectLst/>
                          <a:latin typeface="Calibri" pitchFamily="34" charset="0"/>
                          <a:cs typeface="Calibri" pitchFamily="34" charset="0"/>
                        </a:rPr>
                        <a:t>pension plan</a:t>
                      </a:r>
                      <a:endParaRPr kumimoji="0" lang="de-DE" sz="1800" b="0" i="0" u="none" strike="noStrike" cap="none" normalizeH="0" baseline="0" dirty="0" smtClean="0">
                        <a:ln>
                          <a:noFill/>
                        </a:ln>
                        <a:solidFill>
                          <a:schemeClr val="bg1"/>
                        </a:solidFill>
                        <a:effectLst/>
                        <a:latin typeface="Calibri" pitchFamily="34" charset="0"/>
                        <a:cs typeface="Calibri" pitchFamily="34" charset="0"/>
                      </a:endParaRPr>
                    </a:p>
                  </a:txBody>
                  <a:tcPr marT="45708" marB="45708"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chemeClr val="bg1">
                        <a:alpha val="20000"/>
                      </a:schemeClr>
                    </a:solidFill>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‚Bismarck’-Lite </a:t>
                      </a:r>
                      <a:endParaRPr kumimoji="0" lang="de-DE" sz="1800" b="0" i="0" u="none" strike="noStrike" cap="none" normalizeH="0" baseline="0" smtClean="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bg1"/>
                        </a:solidFill>
                        <a:effectLst/>
                        <a:latin typeface="Calibri" pitchFamily="34" charset="0"/>
                        <a:cs typeface="Calibri" pitchFamily="34" charset="0"/>
                      </a:endParaRPr>
                    </a:p>
                  </a:txBody>
                  <a:tcPr marT="45708" marB="45708"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chemeClr val="bg1">
                        <a:alpha val="2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‚Beveridge’-style public </a:t>
                      </a:r>
                      <a:br>
                        <a:rPr kumimoji="0" lang="en-US" sz="1800" b="0" i="0" u="none" strike="noStrike" cap="none" normalizeH="0" baseline="0" smtClean="0">
                          <a:ln>
                            <a:noFill/>
                          </a:ln>
                          <a:solidFill>
                            <a:schemeClr val="tx1"/>
                          </a:solidFill>
                          <a:effectLst/>
                          <a:latin typeface="Calibri" pitchFamily="34" charset="0"/>
                          <a:cs typeface="Calibri" pitchFamily="34" charset="0"/>
                        </a:rPr>
                      </a:br>
                      <a:r>
                        <a:rPr kumimoji="0" lang="en-US" sz="1800" b="0" i="0" u="none" strike="noStrike" cap="none" normalizeH="0" baseline="0" smtClean="0">
                          <a:ln>
                            <a:noFill/>
                          </a:ln>
                          <a:solidFill>
                            <a:schemeClr val="tx1"/>
                          </a:solidFill>
                          <a:effectLst/>
                          <a:latin typeface="Calibri" pitchFamily="34" charset="0"/>
                          <a:cs typeface="Calibri" pitchFamily="34" charset="0"/>
                        </a:rPr>
                        <a:t>pension plan</a:t>
                      </a:r>
                      <a:endParaRPr kumimoji="0" lang="de-DE" sz="1800" b="0" i="0" u="none" strike="noStrike" cap="none" normalizeH="0" baseline="0" smtClean="0">
                        <a:ln>
                          <a:noFill/>
                        </a:ln>
                        <a:solidFill>
                          <a:schemeClr val="bg1"/>
                        </a:solidFill>
                        <a:effectLst/>
                        <a:latin typeface="Calibri" pitchFamily="34" charset="0"/>
                        <a:cs typeface="Calibri" pitchFamily="34" charset="0"/>
                      </a:endParaRPr>
                    </a:p>
                  </a:txBody>
                  <a:tcPr marT="45708" marB="45708"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chemeClr val="bg1">
                        <a:alpha val="20000"/>
                      </a:schemeClr>
                    </a:solidFill>
                  </a:tcPr>
                </a:tc>
                <a:tc hMerge="1">
                  <a:txBody>
                    <a:bodyPr/>
                    <a:lstStyle/>
                    <a:p>
                      <a:endParaRPr lang="de-DE"/>
                    </a:p>
                  </a:txBody>
                  <a:tcPr/>
                </a:tc>
              </a:tr>
              <a:tr h="371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Austria</a:t>
                      </a:r>
                    </a:p>
                  </a:txBody>
                  <a:tcPr marL="68580" marR="6858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Italy</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Canada</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Australia</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(Switzerland)</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713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Belgium</a:t>
                      </a:r>
                    </a:p>
                  </a:txBody>
                  <a:tcPr marL="68580" marR="6858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Luxembourg</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chemeClr val="bg2"/>
                          </a:solidFill>
                          <a:effectLst/>
                          <a:latin typeface="Calibri" pitchFamily="34" charset="0"/>
                          <a:cs typeface="Calibri" pitchFamily="34" charset="0"/>
                        </a:rPr>
                        <a:t>United States</a:t>
                      </a:r>
                    </a:p>
                  </a:txBody>
                  <a:tcPr marL="68580" marR="6858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Denmark</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United Kingdom</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80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Finland</a:t>
                      </a:r>
                    </a:p>
                  </a:txBody>
                  <a:tcPr marL="68580" marR="6858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Calibri" pitchFamily="34" charset="0"/>
                          <a:cs typeface="Calibri" pitchFamily="34" charset="0"/>
                        </a:rPr>
                        <a:t>(Norway)</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Ireland</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80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France </a:t>
                      </a:r>
                    </a:p>
                  </a:txBody>
                  <a:tcPr marL="68580" marR="6858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Portugal</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Japan</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r h="380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Germany</a:t>
                      </a:r>
                    </a:p>
                  </a:txBody>
                  <a:tcPr marL="68580" marR="68580"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Spain</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Calibri" pitchFamily="34" charset="0"/>
                        </a:rPr>
                        <a:t>The Netherlands</a:t>
                      </a:r>
                      <a:endParaRPr kumimoji="0" lang="de-DE" sz="1800" b="0" i="0" u="none" strike="noStrike" cap="none" normalizeH="0" baseline="0" smtClean="0">
                        <a:ln>
                          <a:noFill/>
                        </a:ln>
                        <a:solidFill>
                          <a:schemeClr val="tx1"/>
                        </a:solidFill>
                        <a:effectLst/>
                        <a:latin typeface="Calibri" pitchFamily="34" charset="0"/>
                        <a:cs typeface="Calibri" pitchFamily="34" charset="0"/>
                      </a:endParaRP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noFill/>
                  </a:tcPr>
                </a:tc>
              </a:tr>
              <a:tr h="3809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Greece</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smtClean="0">
                          <a:ln>
                            <a:noFill/>
                          </a:ln>
                          <a:solidFill>
                            <a:schemeClr val="tx1"/>
                          </a:solidFill>
                          <a:effectLst/>
                          <a:latin typeface="Calibri" pitchFamily="34" charset="0"/>
                          <a:cs typeface="Calibri" pitchFamily="34" charset="0"/>
                        </a:rPr>
                        <a:t>Sweden</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Calibri" pitchFamily="34" charset="0"/>
                          <a:cs typeface="Calibri" pitchFamily="34" charset="0"/>
                        </a:rPr>
                        <a:t>New Zealand</a:t>
                      </a:r>
                    </a:p>
                  </a:txBody>
                  <a:tcPr marL="45638" marR="45638" marT="0" marB="0"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dirty="0" smtClean="0">
                        <a:ln>
                          <a:noFill/>
                        </a:ln>
                        <a:solidFill>
                          <a:srgbClr val="000000"/>
                        </a:solidFill>
                        <a:effectLst/>
                        <a:latin typeface="Calibri" pitchFamily="34" charset="0"/>
                        <a:cs typeface="Calibri" pitchFamily="34" charset="0"/>
                      </a:endParaRPr>
                    </a:p>
                  </a:txBody>
                  <a:tcPr marT="45708" marB="45708" anchor="b" horzOverflow="overflow">
                    <a:lnL w="12700" cap="flat" cmpd="sng" algn="ctr">
                      <a:solidFill>
                        <a:srgbClr val="2D5CB9"/>
                      </a:solidFill>
                      <a:prstDash val="solid"/>
                      <a:round/>
                      <a:headEnd type="none" w="med" len="med"/>
                      <a:tailEnd type="none" w="med" len="med"/>
                    </a:lnL>
                    <a:lnR w="12700" cap="flat" cmpd="sng" algn="ctr">
                      <a:solidFill>
                        <a:srgbClr val="2D5CB9"/>
                      </a:solidFill>
                      <a:prstDash val="solid"/>
                      <a:round/>
                      <a:headEnd type="none" w="med" len="med"/>
                      <a:tailEnd type="none" w="med" len="med"/>
                    </a:lnR>
                    <a:lnT w="12700" cap="flat" cmpd="sng" algn="ctr">
                      <a:solidFill>
                        <a:srgbClr val="2D5CB9"/>
                      </a:solidFill>
                      <a:prstDash val="solid"/>
                      <a:round/>
                      <a:headEnd type="none" w="med" len="med"/>
                      <a:tailEnd type="none" w="med" len="med"/>
                    </a:lnT>
                    <a:lnB w="12700" cap="flat" cmpd="sng" algn="ctr">
                      <a:solidFill>
                        <a:srgbClr val="2D5CB9"/>
                      </a:solidFill>
                      <a:prstDash val="solid"/>
                      <a:round/>
                      <a:headEnd type="none" w="med" len="med"/>
                      <a:tailEnd type="none" w="med" len="med"/>
                    </a:lnB>
                    <a:lnTlToBr>
                      <a:noFill/>
                    </a:lnTlToBr>
                    <a:lnBlToTr>
                      <a:noFill/>
                    </a:lnBlToTr>
                    <a:solidFill>
                      <a:srgbClr val="2D5CB9">
                        <a:alpha val="20000"/>
                      </a:srgb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7A914CD-C776-4305-9729-BEEF5A0A9402}" type="slidenum">
              <a:rPr lang="en-US" smtClean="0">
                <a:latin typeface="Arial" charset="0"/>
              </a:rPr>
              <a:pPr eaLnBrk="1" hangingPunct="1"/>
              <a:t>8</a:t>
            </a:fld>
            <a:endParaRPr lang="en-US" smtClean="0">
              <a:latin typeface="Arial" charset="0"/>
            </a:endParaRPr>
          </a:p>
        </p:txBody>
      </p:sp>
      <p:sp>
        <p:nvSpPr>
          <p:cNvPr id="11267" name="Rectangle 2"/>
          <p:cNvSpPr>
            <a:spLocks noGrp="1" noChangeArrowheads="1"/>
          </p:cNvSpPr>
          <p:nvPr>
            <p:ph type="title" idx="4294967295"/>
          </p:nvPr>
        </p:nvSpPr>
        <p:spPr/>
        <p:txBody>
          <a:bodyPr/>
          <a:lstStyle/>
          <a:p>
            <a:r>
              <a:rPr lang="en-US" sz="2800" b="1" smtClean="0">
                <a:latin typeface="Calibri" pitchFamily="34" charset="0"/>
              </a:rPr>
              <a:t>Factors shaping retirement patterns</a:t>
            </a:r>
            <a:r>
              <a:rPr lang="en-US" sz="2800" b="1" smtClean="0"/>
              <a:t> </a:t>
            </a:r>
          </a:p>
        </p:txBody>
      </p:sp>
      <p:sp>
        <p:nvSpPr>
          <p:cNvPr id="11268" name="Rectangle 3"/>
          <p:cNvSpPr>
            <a:spLocks noGrp="1" noChangeArrowheads="1"/>
          </p:cNvSpPr>
          <p:nvPr>
            <p:ph type="body" idx="4294967295"/>
          </p:nvPr>
        </p:nvSpPr>
        <p:spPr/>
        <p:txBody>
          <a:bodyPr/>
          <a:lstStyle/>
          <a:p>
            <a:endParaRPr lang="en-US" sz="2000" smtClean="0">
              <a:latin typeface="Calibri" pitchFamily="34" charset="0"/>
            </a:endParaRPr>
          </a:p>
          <a:p>
            <a:endParaRPr lang="en-US" sz="2000" smtClean="0">
              <a:latin typeface="Calibri" pitchFamily="34" charset="0"/>
            </a:endParaRPr>
          </a:p>
          <a:p>
            <a:r>
              <a:rPr lang="en-US" sz="2000" b="1" i="1" smtClean="0">
                <a:latin typeface="Calibri" pitchFamily="34" charset="0"/>
              </a:rPr>
              <a:t>Pull factors: </a:t>
            </a:r>
            <a:r>
              <a:rPr lang="en-US" sz="2000" smtClean="0">
                <a:latin typeface="Calibri" pitchFamily="34" charset="0"/>
              </a:rPr>
              <a:t>These primarily consist of financial incentives which are “pulling” older workers into retirement.</a:t>
            </a:r>
          </a:p>
          <a:p>
            <a:endParaRPr lang="en-US" sz="2000" smtClean="0">
              <a:latin typeface="Calibri" pitchFamily="34" charset="0"/>
            </a:endParaRPr>
          </a:p>
          <a:p>
            <a:r>
              <a:rPr lang="en-US" sz="2000" b="1" i="1" smtClean="0">
                <a:latin typeface="Calibri" pitchFamily="34" charset="0"/>
              </a:rPr>
              <a:t>Push factors: </a:t>
            </a:r>
            <a:r>
              <a:rPr lang="en-US" sz="2000" smtClean="0">
                <a:latin typeface="Calibri" pitchFamily="34" charset="0"/>
              </a:rPr>
              <a:t>These consist mainly of factors which restrict the available set of attractive job opportunities open to older workers and thus “push” them into retirement.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r>
              <a:rPr lang="en-US" sz="2800" b="1" dirty="0" smtClean="0">
                <a:latin typeface="Calibri" pitchFamily="34" charset="0"/>
              </a:rPr>
              <a:t>Comparative literature mid 1990s</a:t>
            </a:r>
          </a:p>
        </p:txBody>
      </p:sp>
      <p:sp>
        <p:nvSpPr>
          <p:cNvPr id="12291" name="Rectangle 3"/>
          <p:cNvSpPr>
            <a:spLocks noGrp="1" noChangeArrowheads="1"/>
          </p:cNvSpPr>
          <p:nvPr>
            <p:ph type="body" idx="4294967295"/>
          </p:nvPr>
        </p:nvSpPr>
        <p:spPr>
          <a:xfrm>
            <a:off x="323850" y="1557338"/>
            <a:ext cx="8229600" cy="4302125"/>
          </a:xfrm>
        </p:spPr>
        <p:txBody>
          <a:bodyPr/>
          <a:lstStyle/>
          <a:p>
            <a:endParaRPr lang="en-US" dirty="0" smtClean="0">
              <a:latin typeface="Calibri" pitchFamily="34" charset="0"/>
            </a:endParaRPr>
          </a:p>
          <a:p>
            <a:r>
              <a:rPr lang="en-US" sz="2800" dirty="0" err="1" smtClean="0">
                <a:latin typeface="Calibri" pitchFamily="34" charset="0"/>
              </a:rPr>
              <a:t>Blöndal</a:t>
            </a:r>
            <a:r>
              <a:rPr lang="en-US" sz="2800" dirty="0" smtClean="0">
                <a:latin typeface="Calibri" pitchFamily="34" charset="0"/>
              </a:rPr>
              <a:t> and </a:t>
            </a:r>
            <a:r>
              <a:rPr lang="en-US" sz="2800" dirty="0" err="1" smtClean="0">
                <a:latin typeface="Calibri" pitchFamily="34" charset="0"/>
              </a:rPr>
              <a:t>Scarpetta</a:t>
            </a:r>
            <a:r>
              <a:rPr lang="en-US" sz="2800" dirty="0" smtClean="0">
                <a:latin typeface="Calibri" pitchFamily="34" charset="0"/>
              </a:rPr>
              <a:t> OECD Project </a:t>
            </a:r>
          </a:p>
          <a:p>
            <a:endParaRPr lang="en-US" dirty="0" smtClean="0">
              <a:latin typeface="Calibri" pitchFamily="34" charset="0"/>
            </a:endParaRPr>
          </a:p>
          <a:p>
            <a:r>
              <a:rPr lang="en-US" sz="2800" dirty="0" smtClean="0">
                <a:latin typeface="Calibri" pitchFamily="34" charset="0"/>
              </a:rPr>
              <a:t>Gruber and Wise NBER Project</a:t>
            </a:r>
          </a:p>
          <a:p>
            <a:pPr>
              <a:buFont typeface="Wingdings" pitchFamily="2" charset="2"/>
              <a:buNone/>
            </a:pPr>
            <a:r>
              <a:rPr lang="en-US" sz="2400" dirty="0" smtClean="0">
                <a:latin typeface="Calibri" pitchFamily="34" charset="0"/>
              </a:rPr>
              <a:t>	</a:t>
            </a:r>
          </a:p>
        </p:txBody>
      </p:sp>
      <p:sp>
        <p:nvSpPr>
          <p:cNvPr id="12292" name="Foliennummernplatzhalt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5746418A-E7FB-46E5-B986-2CEFAC16CEF2}" type="slidenum">
              <a:rPr lang="en-US" smtClean="0">
                <a:latin typeface="Arial" charset="0"/>
              </a:rPr>
              <a:pPr eaLnBrk="1" hangingPunct="1"/>
              <a:t>9</a:t>
            </a:fld>
            <a:endParaRPr lang="en-US" smtClean="0">
              <a:latin typeface="Arial" charset="0"/>
            </a:endParaRPr>
          </a:p>
        </p:txBody>
      </p:sp>
    </p:spTree>
  </p:cSld>
  <p:clrMapOvr>
    <a:masterClrMapping/>
  </p:clrMapOvr>
</p:sld>
</file>

<file path=ppt/theme/theme1.xml><?xml version="1.0" encoding="utf-8"?>
<a:theme xmlns:a="http://schemas.openxmlformats.org/drawingml/2006/main" name="Quadrant">
  <a:themeElements>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fontScheme name="Quadran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Quadrant</Template>
  <TotalTime>0</TotalTime>
  <Words>3022</Words>
  <Application>Microsoft Office PowerPoint</Application>
  <PresentationFormat>Bildschirmpräsentation (4:3)</PresentationFormat>
  <Paragraphs>776</Paragraphs>
  <Slides>67</Slides>
  <Notes>0</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67</vt:i4>
      </vt:variant>
    </vt:vector>
  </HeadingPairs>
  <TitlesOfParts>
    <vt:vector size="70" baseType="lpstr">
      <vt:lpstr>Quadrant</vt:lpstr>
      <vt:lpstr>Microsoft Office Excel 97-2003-Arbeitsblatt</vt:lpstr>
      <vt:lpstr>Diagramm</vt:lpstr>
      <vt:lpstr>Pension Reform, Retirement Ages, and Labour Supply in  the United States and the European Union (EU15) 1950-2060</vt:lpstr>
      <vt:lpstr>Outline</vt:lpstr>
      <vt:lpstr>Abstract / Summary</vt:lpstr>
      <vt:lpstr>Socio-economic context of pension reform</vt:lpstr>
      <vt:lpstr>Received comparisons: US – EU </vt:lpstr>
      <vt:lpstr>Pension policy traditions </vt:lpstr>
      <vt:lpstr>U.S. – EU15 comparison  of pension policy traditions </vt:lpstr>
      <vt:lpstr>Factors shaping retirement patterns </vt:lpstr>
      <vt:lpstr>Comparative literature mid 1990s</vt:lpstr>
      <vt:lpstr>  Table: Population and ageing trends - mid 2000s to 2050</vt:lpstr>
      <vt:lpstr>Figure: Populations of working age (20-64) by age group in Germany in 2010 and 2030</vt:lpstr>
      <vt:lpstr>Figure: The last remaining German -                                   On the road to the gray republic</vt:lpstr>
      <vt:lpstr>US – EU Reforms</vt:lpstr>
      <vt:lpstr>Table: Overview of country cases</vt:lpstr>
      <vt:lpstr>Outline</vt:lpstr>
      <vt:lpstr>Summary:</vt:lpstr>
      <vt:lpstr>Summary of issues:</vt:lpstr>
      <vt:lpstr> Normal pension eligibility ages </vt:lpstr>
      <vt:lpstr>The U.S. benchmark  </vt:lpstr>
      <vt:lpstr>Normal pension eligibility ages reform 1950-2000 versus 2000 onwards </vt:lpstr>
      <vt:lpstr>Figure: Reforming early and normal retirement age provisions, 2002 and 2011 </vt:lpstr>
      <vt:lpstr>Early eligibility ages and actuarial benefit adjustments U.S. pioneer versus the European norm </vt:lpstr>
      <vt:lpstr>Early eligibility ages and actuarial benefit adjustments Early reforms: 1950s onwards</vt:lpstr>
      <vt:lpstr>Early eligibility ages and actuarial benefit adjustments Second generation reforms: 1970s onwards</vt:lpstr>
      <vt:lpstr>Example: Italy Seniority Pensions &amp; Baby Pensioners</vt:lpstr>
      <vt:lpstr>   Early eligibility ages and actuarial benefit adjustments Reforms since the mid 1990s </vt:lpstr>
      <vt:lpstr>Figure: Reforming early and normal retirement age provisions,  2002 and 2011</vt:lpstr>
      <vt:lpstr>Pre-retirement options: U.S. versus EU</vt:lpstr>
      <vt:lpstr>Pre-retirement options: French case The Mitterrand reform </vt:lpstr>
      <vt:lpstr>EU pre-retirement options – example Finland The “unemployment pipeline”</vt:lpstr>
      <vt:lpstr>EU pre-retirement options – example Finland</vt:lpstr>
      <vt:lpstr>Figure: Pre-retirement policy in Finland 1971 onwards</vt:lpstr>
      <vt:lpstr>Pre-retirement options: Disability policy Policy traditions </vt:lpstr>
      <vt:lpstr>Disability: Policy issues  </vt:lpstr>
      <vt:lpstr>Disability: Policy trends until the mid1990s  </vt:lpstr>
      <vt:lpstr>Disability: Policy reform since mid1990s Example: The Netherlands </vt:lpstr>
      <vt:lpstr>Outline</vt:lpstr>
      <vt:lpstr>Generosity indicators </vt:lpstr>
      <vt:lpstr>Effects of working a year longer</vt:lpstr>
      <vt:lpstr>Table: Implicit tax and “subsidy” rates on continued work embedded in public pension schemes, 1967, 1995, and prospective rates </vt:lpstr>
      <vt:lpstr>Table: Implicit tax and “subsidy” rates on continued work embedded in benefits for the elderly, 1995</vt:lpstr>
      <vt:lpstr>Conclusion: Pension incentive analysis </vt:lpstr>
      <vt:lpstr>Outline</vt:lpstr>
      <vt:lpstr>Data </vt:lpstr>
      <vt:lpstr>Figure: Trends in Labour Force Participation Rates, EU15 and US, 1950-2010, Men</vt:lpstr>
      <vt:lpstr>Figure: Trends in Labour Force Participation Rates,  EU15 and US, 1950-2010, Women</vt:lpstr>
      <vt:lpstr>Changes in participation rates 1970 to 1982</vt:lpstr>
      <vt:lpstr>Annex Table 1A: Changes in participation rates, men, 1970 to 1982</vt:lpstr>
      <vt:lpstr>Annex Table 1B: Changes in participation rates, women, 1970 to 1982</vt:lpstr>
      <vt:lpstr>Changes in participation rates 1984-2010</vt:lpstr>
      <vt:lpstr>Changes in participation rates 1984-2010</vt:lpstr>
      <vt:lpstr>Changes in participation rates 1984-2010</vt:lpstr>
      <vt:lpstr>Annex Table 2A: Changes in participation rates, men, 1984 to 2010</vt:lpstr>
      <vt:lpstr> Annex Table 2B: Changes in participation rates, women, 1984 to 2010 </vt:lpstr>
      <vt:lpstr>Outline</vt:lpstr>
      <vt:lpstr>Projection methodology</vt:lpstr>
      <vt:lpstr>Projection methodology: Pension reform</vt:lpstr>
      <vt:lpstr>Projected participation rate changes  2007 to 2060 in EU15, men &amp; women - age group 55-64</vt:lpstr>
      <vt:lpstr>Projected participation rate changes  2007 to 2060 in EU15, men and women - age group 55-64</vt:lpstr>
      <vt:lpstr>US – EU15 comparison</vt:lpstr>
      <vt:lpstr>EU15 countries:  Large reform induced changes 2007 to 2060</vt:lpstr>
      <vt:lpstr>Figure: Participation rates in 2007, projected changes in overall partici-pation rates and estimated impact of pension reform, 2020 &amp; 2060.  Age Group 55-64</vt:lpstr>
      <vt:lpstr>Outline</vt:lpstr>
      <vt:lpstr>Ageing in the U.S. and EU15 </vt:lpstr>
      <vt:lpstr>An ageing working population in EU15</vt:lpstr>
      <vt:lpstr>Ageing and European pension reform </vt:lpstr>
      <vt:lpstr>                                    Thank you for your attention! </vt:lpstr>
    </vt:vector>
  </TitlesOfParts>
  <Company>Uni Kassel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Toft</dc:creator>
  <cp:lastModifiedBy>pooluser</cp:lastModifiedBy>
  <cp:revision>218</cp:revision>
  <cp:lastPrinted>2012-11-14T11:31:09Z</cp:lastPrinted>
  <dcterms:created xsi:type="dcterms:W3CDTF">2012-02-08T14:58:43Z</dcterms:created>
  <dcterms:modified xsi:type="dcterms:W3CDTF">2013-05-19T07:15:30Z</dcterms:modified>
</cp:coreProperties>
</file>